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6" r:id="rId2"/>
    <p:sldId id="260" r:id="rId3"/>
    <p:sldId id="261" r:id="rId4"/>
    <p:sldId id="263" r:id="rId5"/>
    <p:sldId id="264" r:id="rId6"/>
    <p:sldId id="313" r:id="rId7"/>
    <p:sldId id="314" r:id="rId8"/>
    <p:sldId id="315" r:id="rId9"/>
    <p:sldId id="320" r:id="rId10"/>
    <p:sldId id="321" r:id="rId11"/>
    <p:sldId id="317" r:id="rId12"/>
    <p:sldId id="316" r:id="rId13"/>
    <p:sldId id="318" r:id="rId14"/>
    <p:sldId id="319" r:id="rId15"/>
    <p:sldId id="265" r:id="rId16"/>
    <p:sldId id="322" r:id="rId17"/>
    <p:sldId id="323" r:id="rId18"/>
    <p:sldId id="270" r:id="rId19"/>
    <p:sldId id="271" r:id="rId20"/>
    <p:sldId id="272" r:id="rId21"/>
    <p:sldId id="273" r:id="rId22"/>
    <p:sldId id="275" r:id="rId23"/>
    <p:sldId id="276" r:id="rId24"/>
    <p:sldId id="278" r:id="rId25"/>
    <p:sldId id="324" r:id="rId26"/>
    <p:sldId id="306" r:id="rId27"/>
    <p:sldId id="307" r:id="rId28"/>
    <p:sldId id="310" r:id="rId29"/>
    <p:sldId id="325" r:id="rId30"/>
    <p:sldId id="308" r:id="rId31"/>
    <p:sldId id="309" r:id="rId32"/>
    <p:sldId id="279" r:id="rId33"/>
    <p:sldId id="280" r:id="rId34"/>
    <p:sldId id="281" r:id="rId35"/>
    <p:sldId id="311" r:id="rId36"/>
    <p:sldId id="326" r:id="rId37"/>
    <p:sldId id="312" r:id="rId38"/>
    <p:sldId id="284" r:id="rId39"/>
    <p:sldId id="285" r:id="rId40"/>
    <p:sldId id="286" r:id="rId41"/>
    <p:sldId id="287" r:id="rId42"/>
    <p:sldId id="288" r:id="rId43"/>
    <p:sldId id="296" r:id="rId44"/>
    <p:sldId id="327" r:id="rId45"/>
    <p:sldId id="302"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320" autoAdjust="0"/>
  </p:normalViewPr>
  <p:slideViewPr>
    <p:cSldViewPr>
      <p:cViewPr>
        <p:scale>
          <a:sx n="70" d="100"/>
          <a:sy n="70" d="100"/>
        </p:scale>
        <p:origin x="2304" y="5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17/12/2021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55A965-49CD-492E-84BE-5EB2A9CC3DBD}" type="slidenum">
              <a:rPr lang="en-GB" smtClean="0"/>
              <a:t>1</a:t>
            </a:fld>
            <a:endParaRPr lang="en-GB"/>
          </a:p>
        </p:txBody>
      </p:sp>
    </p:spTree>
    <p:extLst>
      <p:ext uri="{BB962C8B-B14F-4D97-AF65-F5344CB8AC3E}">
        <p14:creationId xmlns:p14="http://schemas.microsoft.com/office/powerpoint/2010/main" val="3867059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303291-8158-D44F-A08A-D9ED06D5FFF5}" type="slidenum">
              <a:rPr lang="en-GB" sz="1200"/>
              <a:pPr eaLnBrk="1" hangingPunct="1"/>
              <a:t>20</a:t>
            </a:fld>
            <a:endParaRPr lang="en-GB" sz="120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8EB64B4-07C7-3F43-BB82-47517A63D0F1}" type="slidenum">
              <a:rPr lang="en-US" sz="1200">
                <a:latin typeface="Times" charset="0"/>
              </a:rPr>
              <a:pPr algn="r"/>
              <a:t>20</a:t>
            </a:fld>
            <a:endParaRPr lang="en-US" sz="12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252218-CEEA-434E-AC65-0356EADA44E2}" type="slidenum">
              <a:rPr lang="en-GB" sz="1200"/>
              <a:pPr eaLnBrk="1" hangingPunct="1"/>
              <a:t>21</a:t>
            </a:fld>
            <a:endParaRPr lang="en-GB" sz="1200"/>
          </a:p>
        </p:txBody>
      </p:sp>
      <p:sp>
        <p:nvSpPr>
          <p:cNvPr id="430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8DEA59A-DA96-EA46-A56F-14FAEF6DB586}" type="slidenum">
              <a:rPr lang="en-US" sz="1200">
                <a:latin typeface="Times" charset="0"/>
              </a:rPr>
              <a:pPr algn="r"/>
              <a:t>21</a:t>
            </a:fld>
            <a:endParaRPr lang="en-US" sz="1200">
              <a:latin typeface="Times"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BF08E2-CBEC-4742-AB01-ACEBB68FEB0F}" type="slidenum">
              <a:rPr lang="en-GB" sz="1200"/>
              <a:pPr eaLnBrk="1" hangingPunct="1"/>
              <a:t>22</a:t>
            </a:fld>
            <a:endParaRPr lang="en-GB" sz="120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3382936-BD15-DF48-8023-987A338D962B}" type="slidenum">
              <a:rPr lang="en-US" sz="1200">
                <a:latin typeface="Times" charset="0"/>
              </a:rPr>
              <a:pPr algn="r"/>
              <a:t>22</a:t>
            </a:fld>
            <a:endParaRPr lang="en-US" sz="120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394FDE-74FA-0F48-A201-864C500876EF}" type="slidenum">
              <a:rPr lang="en-GB" sz="1200"/>
              <a:pPr eaLnBrk="1" hangingPunct="1"/>
              <a:t>23</a:t>
            </a:fld>
            <a:endParaRPr lang="en-GB" sz="1200"/>
          </a:p>
        </p:txBody>
      </p:sp>
      <p:sp>
        <p:nvSpPr>
          <p:cNvPr id="491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C43B3B9-C6D2-7146-8B05-7A548FA78D11}" type="slidenum">
              <a:rPr lang="en-US" sz="1200">
                <a:latin typeface="Times" charset="0"/>
              </a:rPr>
              <a:pPr algn="r"/>
              <a:t>23</a:t>
            </a:fld>
            <a:endParaRPr lang="en-US" sz="1200">
              <a:latin typeface="Times"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t>Can</a:t>
            </a:r>
            <a:r>
              <a:rPr lang="en-US" baseline="0" dirty="0"/>
              <a:t> you change to Figure 5.8</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172C8-FAE6-ED43-A4ED-8796AF37B0EC}" type="slidenum">
              <a:rPr lang="en-GB" sz="1200"/>
              <a:pPr eaLnBrk="1" hangingPunct="1"/>
              <a:t>24</a:t>
            </a:fld>
            <a:endParaRPr lang="en-GB" sz="1200"/>
          </a:p>
        </p:txBody>
      </p:sp>
      <p:sp>
        <p:nvSpPr>
          <p:cNvPr id="532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4D00816-1500-2348-B2AE-4B02D09EF90B}" type="slidenum">
              <a:rPr lang="en-US" sz="1200">
                <a:latin typeface="Times" charset="0"/>
              </a:rPr>
              <a:pPr algn="r"/>
              <a:t>24</a:t>
            </a:fld>
            <a:endParaRPr lang="en-US" sz="1200">
              <a:latin typeface="Times"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28</a:t>
            </a:fld>
            <a:endParaRPr lang="en-GB"/>
          </a:p>
        </p:txBody>
      </p:sp>
    </p:spTree>
    <p:extLst>
      <p:ext uri="{BB962C8B-B14F-4D97-AF65-F5344CB8AC3E}">
        <p14:creationId xmlns:p14="http://schemas.microsoft.com/office/powerpoint/2010/main" val="3172708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13A05E5-F5F2-1341-BF68-4543D6C0C35E}" type="slidenum">
              <a:rPr lang="en-GB" sz="1200"/>
              <a:pPr eaLnBrk="1" hangingPunct="1"/>
              <a:t>32</a:t>
            </a:fld>
            <a:endParaRPr lang="en-GB" sz="1200"/>
          </a:p>
        </p:txBody>
      </p:sp>
      <p:sp>
        <p:nvSpPr>
          <p:cNvPr id="552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B966CA2-F7C0-AA40-8BF9-983FD4EB0F20}" type="slidenum">
              <a:rPr lang="en-US" sz="1200">
                <a:latin typeface="Times" charset="0"/>
              </a:rPr>
              <a:pPr algn="r"/>
              <a:t>32</a:t>
            </a:fld>
            <a:endParaRPr lang="en-US" sz="1200">
              <a:latin typeface="Times"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E8852F-43C8-134D-B94D-62A957BF5416}" type="slidenum">
              <a:rPr lang="en-GB" sz="1200"/>
              <a:pPr eaLnBrk="1" hangingPunct="1"/>
              <a:t>33</a:t>
            </a:fld>
            <a:endParaRPr lang="en-GB" sz="1200"/>
          </a:p>
        </p:txBody>
      </p:sp>
      <p:sp>
        <p:nvSpPr>
          <p:cNvPr id="573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E1A7EDD-3146-0E42-B597-848D330BBF8B}" type="slidenum">
              <a:rPr lang="en-US" sz="1200">
                <a:latin typeface="Times" charset="0"/>
              </a:rPr>
              <a:pPr algn="r"/>
              <a:t>33</a:t>
            </a:fld>
            <a:endParaRPr lang="en-US" sz="1200">
              <a:latin typeface="Times"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This use of positive rewarding and sulking can be a powerful means of persuasion, given that children often become emotionally attached to their virtual pets, especially when they start to care for them.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6750AB-68EC-C741-BCE5-B710B8125CAC}" type="slidenum">
              <a:rPr lang="en-GB" sz="1200"/>
              <a:pPr eaLnBrk="1" hangingPunct="1"/>
              <a:t>34</a:t>
            </a:fld>
            <a:endParaRPr lang="en-GB" sz="1200"/>
          </a:p>
        </p:txBody>
      </p:sp>
      <p:sp>
        <p:nvSpPr>
          <p:cNvPr id="593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999D5EB-33CF-9047-B6A3-039693D7571C}" type="slidenum">
              <a:rPr lang="en-US" sz="1200">
                <a:latin typeface="Times" charset="0"/>
              </a:rPr>
              <a:pPr algn="r"/>
              <a:t>34</a:t>
            </a:fld>
            <a:endParaRPr lang="en-US" sz="1200">
              <a:latin typeface="Times"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37</a:t>
            </a:fld>
            <a:endParaRPr lang="en-GB"/>
          </a:p>
        </p:txBody>
      </p:sp>
    </p:spTree>
    <p:extLst>
      <p:ext uri="{BB962C8B-B14F-4D97-AF65-F5344CB8AC3E}">
        <p14:creationId xmlns:p14="http://schemas.microsoft.com/office/powerpoint/2010/main" val="359318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9CE98B-C607-6649-8747-5980ADDE3C5A}" type="slidenum">
              <a:rPr lang="en-GB" sz="1200"/>
              <a:pPr eaLnBrk="1" hangingPunct="1"/>
              <a:t>2</a:t>
            </a:fld>
            <a:endParaRPr lang="en-GB" sz="120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382DFD6-1081-AB4B-AF94-76A18A8122C3}" type="slidenum">
              <a:rPr lang="en-US" sz="1200">
                <a:latin typeface="Times" charset="0"/>
              </a:rPr>
              <a:pPr algn="r"/>
              <a:t>2</a:t>
            </a:fld>
            <a:endParaRPr lang="en-US" sz="120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83FB16-F540-8C44-AED5-A78CF06596CE}" type="slidenum">
              <a:rPr lang="en-GB" sz="1200"/>
              <a:pPr eaLnBrk="1" hangingPunct="1"/>
              <a:t>38</a:t>
            </a:fld>
            <a:endParaRPr lang="en-GB" sz="1200"/>
          </a:p>
        </p:txBody>
      </p:sp>
      <p:sp>
        <p:nvSpPr>
          <p:cNvPr id="65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91818C5-ABFD-D949-AF0B-D7C0CF426C94}" type="slidenum">
              <a:rPr lang="en-US" sz="1200">
                <a:latin typeface="Times" charset="0"/>
              </a:rPr>
              <a:pPr algn="r"/>
              <a:t>38</a:t>
            </a:fld>
            <a:endParaRPr lang="en-US" sz="1200">
              <a:latin typeface="Times"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E3F302-4685-3C42-85C4-F3FECE8B9D6E}" type="slidenum">
              <a:rPr lang="en-GB" sz="1200"/>
              <a:pPr eaLnBrk="1" hangingPunct="1"/>
              <a:t>39</a:t>
            </a:fld>
            <a:endParaRPr lang="en-GB" sz="1200"/>
          </a:p>
        </p:txBody>
      </p:sp>
      <p:sp>
        <p:nvSpPr>
          <p:cNvPr id="67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63FC993-D24E-AE4A-80A0-44341278DDF9}" type="slidenum">
              <a:rPr lang="en-US" sz="1200">
                <a:latin typeface="Times" charset="0"/>
              </a:rPr>
              <a:pPr algn="r"/>
              <a:t>39</a:t>
            </a:fld>
            <a:endParaRPr lang="en-US" sz="1200">
              <a:latin typeface="Times" charset="0"/>
            </a:endParaRPr>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B7D9F0-F560-C943-AAB9-93DBDA8D3AFA}" type="slidenum">
              <a:rPr lang="en-GB" sz="1200"/>
              <a:pPr eaLnBrk="1" hangingPunct="1"/>
              <a:t>40</a:t>
            </a:fld>
            <a:endParaRPr lang="en-GB" sz="1200"/>
          </a:p>
        </p:txBody>
      </p:sp>
      <p:sp>
        <p:nvSpPr>
          <p:cNvPr id="69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E68670C-0D7D-A54B-8F1B-3D31AB6CB953}" type="slidenum">
              <a:rPr lang="en-US" sz="1200">
                <a:latin typeface="Times" charset="0"/>
              </a:rPr>
              <a:pPr algn="r"/>
              <a:t>40</a:t>
            </a:fld>
            <a:endParaRPr lang="en-US" sz="1200">
              <a:latin typeface="Times" charset="0"/>
            </a:endParaRPr>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DFC293-E385-064B-9F66-A5986E943C0A}" type="slidenum">
              <a:rPr lang="en-GB" sz="1200"/>
              <a:pPr eaLnBrk="1" hangingPunct="1"/>
              <a:t>41</a:t>
            </a:fld>
            <a:endParaRPr lang="en-GB" sz="1200"/>
          </a:p>
        </p:txBody>
      </p:sp>
      <p:sp>
        <p:nvSpPr>
          <p:cNvPr id="716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AFCD94D-8219-9F44-93F5-8929101948DF}" type="slidenum">
              <a:rPr lang="en-US" sz="1200">
                <a:latin typeface="Times" charset="0"/>
              </a:rPr>
              <a:pPr algn="r"/>
              <a:t>41</a:t>
            </a:fld>
            <a:endParaRPr lang="en-US" sz="1200">
              <a:latin typeface="Times" charset="0"/>
            </a:endParaRPr>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B23A0A-F9DB-264B-A40D-6373FE6DBC66}" type="slidenum">
              <a:rPr lang="en-GB" sz="1200"/>
              <a:pPr eaLnBrk="1" hangingPunct="1"/>
              <a:t>42</a:t>
            </a:fld>
            <a:endParaRPr lang="en-GB" sz="1200"/>
          </a:p>
        </p:txBody>
      </p:sp>
      <p:sp>
        <p:nvSpPr>
          <p:cNvPr id="737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77A6DDB-3EF7-BB43-8CAE-D4694D3AF7BD}" type="slidenum">
              <a:rPr lang="en-US" sz="1200">
                <a:latin typeface="Times" charset="0"/>
              </a:rPr>
              <a:pPr algn="r"/>
              <a:t>42</a:t>
            </a:fld>
            <a:endParaRPr lang="en-US" sz="1200">
              <a:latin typeface="Times"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BEF8F6-470F-3246-A8E3-9912412A00D3}" type="slidenum">
              <a:rPr lang="en-GB" sz="1200"/>
              <a:pPr eaLnBrk="1" hangingPunct="1"/>
              <a:t>43</a:t>
            </a:fld>
            <a:endParaRPr lang="en-GB" sz="1200"/>
          </a:p>
        </p:txBody>
      </p:sp>
      <p:sp>
        <p:nvSpPr>
          <p:cNvPr id="90115" name="Slide Image Placeholder 1"/>
          <p:cNvSpPr>
            <a:spLocks noGrp="1" noRot="1" noChangeAspect="1" noTextEdit="1"/>
          </p:cNvSpPr>
          <p:nvPr>
            <p:ph type="sldImg"/>
          </p:nvPr>
        </p:nvSpPr>
        <p:spPr>
          <a:ln/>
        </p:spPr>
      </p:sp>
      <p:sp>
        <p:nvSpPr>
          <p:cNvPr id="90116"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Most people like stroking pets and cuddly toys and so will as likely want to stroke pet robots. However, because they look and feel like the real thing some people may find them a bit creepy. A motivation for making robot pets cuddly is to enhance the emotional experience people have through using their sense of touch. For example, the Haptic Creature is a robotic device that mimics a pet that might sit in your lap, such as a rabbit or a cat (</a:t>
            </a:r>
            <a:r>
              <a:rPr lang="en-GB" dirty="0" err="1"/>
              <a:t>Yohanan</a:t>
            </a:r>
            <a:r>
              <a:rPr lang="en-GB" dirty="0"/>
              <a:t> </a:t>
            </a:r>
            <a:r>
              <a:rPr lang="en-GB" i="1" dirty="0"/>
              <a:t>et al,</a:t>
            </a:r>
            <a:r>
              <a:rPr lang="en-GB" dirty="0"/>
              <a:t> 2008). It is made up of a body, two ear-like appendages, a breathing mechanism, a purring mechanism, and a warming element. These enable it to detect the way it is stroked and to respond accordingly. When it is placed in a human</a:t>
            </a:r>
            <a:r>
              <a:rPr lang="ja-JP" altLang="en-GB" dirty="0"/>
              <a:t>’</a:t>
            </a:r>
            <a:r>
              <a:rPr lang="en-GB" dirty="0"/>
              <a:t>s lap and that person strokes its fur, it might consider this as a pleasing interaction and will update its emotional state to reflect happiness. This then triggers quick rhythmic breathing that causes its ribcage to press against the human</a:t>
            </a:r>
            <a:r>
              <a:rPr lang="ja-JP" altLang="en-GB" dirty="0"/>
              <a:t>’</a:t>
            </a:r>
            <a:r>
              <a:rPr lang="en-GB" dirty="0"/>
              <a:t>s hand. It also stiffens its ears and makes a gentle purring-like vibration. Note how the rabbit has no eyes, nose or mouth. These were deliberately left off to see how people respond to it primary through touch.</a:t>
            </a:r>
          </a:p>
          <a:p>
            <a:pPr eaLnBrk="1" hangingPunct="1"/>
            <a:endParaRPr lang="en-GB" dirty="0"/>
          </a:p>
        </p:txBody>
      </p:sp>
      <p:sp>
        <p:nvSpPr>
          <p:cNvPr id="90117"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1BF99AD-9C1D-F144-8949-495CA81E5BF0}" type="slidenum">
              <a:rPr lang="en-US" sz="1200">
                <a:latin typeface="Times" charset="0"/>
              </a:rPr>
              <a:pPr algn="r"/>
              <a:t>43</a:t>
            </a:fld>
            <a:endParaRPr lang="en-US" sz="1200">
              <a:latin typeface="Time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670D8BA-CDF3-364F-A511-35E54D19ACB7}" type="slidenum">
              <a:rPr lang="en-GB" sz="1200"/>
              <a:pPr eaLnBrk="1" hangingPunct="1"/>
              <a:t>45</a:t>
            </a:fld>
            <a:endParaRPr lang="en-GB" sz="1200"/>
          </a:p>
        </p:txBody>
      </p:sp>
      <p:sp>
        <p:nvSpPr>
          <p:cNvPr id="1024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4D178AB-452F-8349-9FF8-C4B0F51511BC}" type="slidenum">
              <a:rPr lang="en-US" sz="1200">
                <a:latin typeface="Times" charset="0"/>
              </a:rPr>
              <a:pPr algn="r"/>
              <a:t>45</a:t>
            </a:fld>
            <a:endParaRPr lang="en-US" sz="1200">
              <a:latin typeface="Times" charset="0"/>
            </a:endParaRPr>
          </a:p>
        </p:txBody>
      </p:sp>
      <p:sp>
        <p:nvSpPr>
          <p:cNvPr id="102404" name="Rectangle 2"/>
          <p:cNvSpPr>
            <a:spLocks noGrp="1" noRot="1" noChangeAspect="1" noChangeArrowheads="1" noTextEdit="1"/>
          </p:cNvSpPr>
          <p:nvPr>
            <p:ph type="sldImg"/>
          </p:nvPr>
        </p:nvSpPr>
        <p:spPr>
          <a:ln/>
        </p:spPr>
      </p:sp>
      <p:sp>
        <p:nvSpPr>
          <p:cNvPr id="1024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55BF87-E7B7-AB44-AA7F-77410F5E5369}" type="slidenum">
              <a:rPr lang="en-GB" sz="1200"/>
              <a:pPr eaLnBrk="1" hangingPunct="1"/>
              <a:t>3</a:t>
            </a:fld>
            <a:endParaRPr lang="en-GB" sz="1200"/>
          </a:p>
        </p:txBody>
      </p:sp>
      <p:sp>
        <p:nvSpPr>
          <p:cNvPr id="18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58A51F8-02E6-2D40-94DF-2CB17DDBACAE}" type="slidenum">
              <a:rPr lang="en-US" sz="1200">
                <a:latin typeface="Times" charset="0"/>
              </a:rPr>
              <a:pPr algn="r"/>
              <a:t>3</a:t>
            </a:fld>
            <a:endParaRPr lang="en-US" sz="1200">
              <a:latin typeface="Times" charset="0"/>
            </a:endParaRPr>
          </a:p>
        </p:txBody>
      </p:sp>
      <p:sp>
        <p:nvSpPr>
          <p:cNvPr id="18436" name="Rectangle 2"/>
          <p:cNvSpPr>
            <a:spLocks noGrp="1" noRot="1" noChangeAspect="1" noChangeArrowheads="1" noTextEdit="1"/>
          </p:cNvSpPr>
          <p:nvPr>
            <p:ph type="sldImg"/>
          </p:nvPr>
        </p:nvSpPr>
        <p:spPr>
          <a:ln/>
        </p:spPr>
      </p:sp>
      <p:sp>
        <p:nvSpPr>
          <p:cNvPr id="184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BBEC2E-C544-3A46-BCF9-09E9A496F105}" type="slidenum">
              <a:rPr lang="en-GB" sz="1200"/>
              <a:pPr eaLnBrk="1" hangingPunct="1"/>
              <a:t>4</a:t>
            </a:fld>
            <a:endParaRPr lang="en-GB" sz="1200"/>
          </a:p>
        </p:txBody>
      </p:sp>
      <p:sp>
        <p:nvSpPr>
          <p:cNvPr id="22531" name="Slide Image Placeholder 1"/>
          <p:cNvSpPr>
            <a:spLocks noGrp="1" noRot="1" noChangeAspect="1" noTextEdit="1"/>
          </p:cNvSpPr>
          <p:nvPr>
            <p:ph type="sldImg"/>
          </p:nvPr>
        </p:nvSpPr>
        <p:spPr>
          <a:ln/>
        </p:spPr>
      </p:sp>
      <p:sp>
        <p:nvSpPr>
          <p:cNvPr id="22532"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Emotional interaction is about considering what makes us happy, sad, annoyed, anxious, frustrated, motivated, delirious and so on and translating this knowledge into different aspects of the user experience, from when we first want something to when we no longer interact with it or need to replace it. However, it is not straightforward to achieve as people</a:t>
            </a:r>
            <a:r>
              <a:rPr lang="ja-JP" altLang="en-GB"/>
              <a:t>’</a:t>
            </a:r>
            <a:r>
              <a:rPr lang="en-GB"/>
              <a:t>s moods and feelings are constantly changing. There are also many reasons that might cause someone to be happy or sad, such as the sun shining or someone else winning a game. </a:t>
            </a:r>
          </a:p>
          <a:p>
            <a:pPr eaLnBrk="1" hangingPunct="1"/>
            <a:endParaRPr lang="en-GB"/>
          </a:p>
        </p:txBody>
      </p:sp>
      <p:sp>
        <p:nvSpPr>
          <p:cNvPr id="2253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A6EBE1F-49BD-D246-B79D-3046BF1DA52D}" type="slidenum">
              <a:rPr lang="en-US" sz="1200">
                <a:latin typeface="Times" charset="0"/>
              </a:rPr>
              <a:pPr algn="r"/>
              <a:t>4</a:t>
            </a:fld>
            <a:endParaRPr lang="en-US" sz="1200">
              <a:latin typeface="Time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ED7AE0-D481-7141-87BB-7E0230E57AB2}" type="slidenum">
              <a:rPr lang="en-GB" sz="1200"/>
              <a:pPr eaLnBrk="1" hangingPunct="1"/>
              <a:t>5</a:t>
            </a:fld>
            <a:endParaRPr lang="en-GB" sz="1200"/>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sz="1100"/>
              <a:t>Consider the different emotions you experience for a common everyday activity – shopping online for a product, such as a new phone, a washing machine or a vacation. Firstly, there is the realisation of needing or wanting it, and then the desire and anticipation of purchasing it. This is followed by the joy or frustration of finding out more about what products are available and deciding which to choose from potentially hundreds or even thousands (by visiting numerous websites, such as comparison sites, reviews, recommendations, blogs). This entails matching what is available with what you like or need and if you can afford it. The thrill of deciding on a purchase may be quickly followed by the shock of how much it costs and the disappointment that you can</a:t>
            </a:r>
            <a:r>
              <a:rPr lang="ja-JP" altLang="en-GB" sz="1100"/>
              <a:t>’</a:t>
            </a:r>
            <a:r>
              <a:rPr lang="en-GB" sz="1100"/>
              <a:t>t afford it. The process of having to decide again may be accompanied by annoyance as you cant find one that is as good as your first choice. You think about other options, such as seeking advice from an expert in a shopping mall, but you have an aversion to sales assistants and don</a:t>
            </a:r>
            <a:r>
              <a:rPr lang="ja-JP" altLang="en-GB" sz="1100"/>
              <a:t>’</a:t>
            </a:r>
            <a:r>
              <a:rPr lang="en-GB" sz="1100"/>
              <a:t>t trust their advice, because you think they have their own interests (making money), rather than yours, at heart. So you carry on looking, getting more tired and frustrated. When you do make a decision you experience a sense of relief. You click merrily though the various options (such as color, size, warranty) and then the dreaded online payment form pops up. You type in all your details and press the final payment button. A window then appears saying that your credit card number is incorrect. So you type it in again very slowly. And you notice you need to type the 3 number security code in again. Finally, when all is done you let out a big sigh. But as you walk away from your computer doubts start to form in your mind – maybe you should have bought the other one... </a:t>
            </a:r>
          </a:p>
          <a:p>
            <a:pPr eaLnBrk="1" hangingPunct="1">
              <a:lnSpc>
                <a:spcPct val="90000"/>
              </a:lnSpc>
            </a:pPr>
            <a:r>
              <a:rPr lang="en-GB" sz="1100"/>
              <a:t>	This rollercoaster set of emotions is what many of us experience when shopping online, especially for expensive products, where there are a myriad of options to choose from and where we want to be sure that we make the right choice. </a:t>
            </a:r>
          </a:p>
          <a:p>
            <a:pPr eaLnBrk="1" hangingPunct="1">
              <a:lnSpc>
                <a:spcPct val="90000"/>
              </a:lnSpc>
            </a:pPr>
            <a:endParaRPr lang="en-GB" sz="1100"/>
          </a:p>
        </p:txBody>
      </p:sp>
      <p:sp>
        <p:nvSpPr>
          <p:cNvPr id="2458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6643383-6F74-D54E-BCA0-D41F0549930E}" type="slidenum">
              <a:rPr lang="en-US" sz="1200">
                <a:latin typeface="Times" charset="0"/>
              </a:rPr>
              <a:pPr algn="r"/>
              <a:t>5</a:t>
            </a:fld>
            <a:endParaRPr lang="en-US" sz="120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609CBD-8721-1E49-9A6B-24A6F4BD7E44}" type="slidenum">
              <a:rPr lang="en-GB" sz="1200"/>
              <a:pPr eaLnBrk="1" hangingPunct="1"/>
              <a:t>12</a:t>
            </a:fld>
            <a:endParaRPr lang="en-GB" sz="1200"/>
          </a:p>
        </p:txBody>
      </p:sp>
      <p:sp>
        <p:nvSpPr>
          <p:cNvPr id="942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087CB2-CA51-6C44-A9DE-25D5C70BE794}" type="slidenum">
              <a:rPr lang="en-US" sz="1200">
                <a:latin typeface="Times" charset="0"/>
              </a:rPr>
              <a:pPr algn="r"/>
              <a:t>12</a:t>
            </a:fld>
            <a:endParaRPr lang="en-US" sz="1200">
              <a:latin typeface="Times" charset="0"/>
            </a:endParaRPr>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125306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0199517-DA56-3848-8351-510131693777}" type="slidenum">
              <a:rPr lang="en-GB" sz="1200"/>
              <a:pPr eaLnBrk="1" hangingPunct="1"/>
              <a:t>15</a:t>
            </a:fld>
            <a:endParaRPr lang="en-GB" sz="1200"/>
          </a:p>
        </p:txBody>
      </p:sp>
      <p:sp>
        <p:nvSpPr>
          <p:cNvPr id="26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65B2FDA-8013-6B44-958F-6DD456601F95}" type="slidenum">
              <a:rPr lang="en-US" sz="1200">
                <a:latin typeface="Times" charset="0"/>
              </a:rPr>
              <a:pPr algn="r"/>
              <a:t>15</a:t>
            </a:fld>
            <a:endParaRPr lang="en-US" sz="1200">
              <a:latin typeface="Times" charset="0"/>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645B79-582F-6E4A-A89A-70587424B97D}" type="slidenum">
              <a:rPr lang="en-GB" sz="1200"/>
              <a:pPr eaLnBrk="1" hangingPunct="1"/>
              <a:t>18</a:t>
            </a:fld>
            <a:endParaRPr lang="en-GB" sz="120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87C0F4A-BDCE-0C40-8260-529D7783E3B2}" type="slidenum">
              <a:rPr lang="en-US" sz="1200">
                <a:latin typeface="Times" charset="0"/>
              </a:rPr>
              <a:pPr algn="r"/>
              <a:t>18</a:t>
            </a:fld>
            <a:endParaRPr lang="en-US" sz="120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9EFEB-8928-DB4E-9850-CF8B998F5AB8}" type="slidenum">
              <a:rPr lang="en-GB" sz="1200"/>
              <a:pPr eaLnBrk="1" hangingPunct="1"/>
              <a:t>19</a:t>
            </a:fld>
            <a:endParaRPr lang="en-GB" sz="120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C72D138-8066-A740-BFA4-61FCC723C962}" type="slidenum">
              <a:rPr lang="en-US" sz="1200">
                <a:latin typeface="Times" charset="0"/>
              </a:rPr>
              <a:pPr algn="r"/>
              <a:t>19</a:t>
            </a:fld>
            <a:endParaRPr lang="en-US" sz="12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baseline="0">
          <a:solidFill>
            <a:schemeClr val="tx1"/>
          </a:solidFill>
          <a:latin typeface="Ariel"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baseline="0">
          <a:solidFill>
            <a:schemeClr val="tx1"/>
          </a:solidFill>
          <a:latin typeface="Ariel"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Ariel"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Ariel"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Ariel"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1680" y="4581128"/>
            <a:ext cx="6048671" cy="1785104"/>
          </a:xfrm>
          <a:prstGeom prst="rect">
            <a:avLst/>
          </a:prstGeom>
          <a:noFill/>
        </p:spPr>
        <p:txBody>
          <a:bodyPr wrap="square" rtlCol="0">
            <a:spAutoFit/>
          </a:bodyPr>
          <a:lstStyle/>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Chapter 6</a:t>
            </a:r>
            <a:b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mj-lt"/>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EMOTIONAL</a:t>
            </a: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 INTERACTION</a:t>
            </a:r>
          </a:p>
        </p:txBody>
      </p:sp>
      <p:pic>
        <p:nvPicPr>
          <p:cNvPr id="5" name="Picture 4">
            <a:extLst>
              <a:ext uri="{FF2B5EF4-FFF2-40B4-BE49-F238E27FC236}">
                <a16:creationId xmlns:a16="http://schemas.microsoft.com/office/drawing/2014/main" id="{77AFC0ED-47E6-F343-A5A9-06DC9704DC76}"/>
              </a:ext>
            </a:extLst>
          </p:cNvPr>
          <p:cNvPicPr>
            <a:picLocks noChangeAspect="1"/>
          </p:cNvPicPr>
          <p:nvPr/>
        </p:nvPicPr>
        <p:blipFill rotWithShape="1">
          <a:blip r:embed="rId3">
            <a:extLst>
              <a:ext uri="{28A0092B-C50C-407E-A947-70E740481C1C}">
                <a14:useLocalDpi xmlns:a14="http://schemas.microsoft.com/office/drawing/2010/main" val="0"/>
              </a:ext>
            </a:extLst>
          </a:blip>
          <a:srcRect l="51575" t="2693" r="1964" b="2693"/>
          <a:stretch/>
        </p:blipFill>
        <p:spPr>
          <a:xfrm>
            <a:off x="2975527" y="547785"/>
            <a:ext cx="3192946" cy="4004712"/>
          </a:xfrm>
          <a:prstGeom prst="rect">
            <a:avLst/>
          </a:prstGeom>
        </p:spPr>
      </p:pic>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Automatic (affect) versus conscious emotions</a:t>
            </a:r>
          </a:p>
        </p:txBody>
      </p:sp>
      <p:sp>
        <p:nvSpPr>
          <p:cNvPr id="3" name="Content Placeholder 2"/>
          <p:cNvSpPr>
            <a:spLocks noGrp="1"/>
          </p:cNvSpPr>
          <p:nvPr>
            <p:ph idx="1"/>
          </p:nvPr>
        </p:nvSpPr>
        <p:spPr/>
        <p:txBody>
          <a:bodyPr/>
          <a:lstStyle/>
          <a:p>
            <a:r>
              <a:rPr lang="en-US" dirty="0">
                <a:latin typeface="+mn-lt"/>
              </a:rPr>
              <a:t>Emotions can be short-lived (e.g. fit of anger) or complex and long-lasting (e.g. jealousy)</a:t>
            </a:r>
          </a:p>
          <a:p>
            <a:r>
              <a:rPr lang="en-US" dirty="0">
                <a:latin typeface="+mn-lt"/>
              </a:rPr>
              <a:t>Have been categorized as automatic or conscious</a:t>
            </a:r>
          </a:p>
          <a:p>
            <a:pPr lvl="1"/>
            <a:r>
              <a:rPr lang="en-US" dirty="0">
                <a:latin typeface="+mn-lt"/>
              </a:rPr>
              <a:t>Automatic ones are rapid and dissipate quickly</a:t>
            </a:r>
          </a:p>
          <a:p>
            <a:pPr lvl="1"/>
            <a:r>
              <a:rPr lang="en-US" dirty="0">
                <a:latin typeface="+mn-lt"/>
              </a:rPr>
              <a:t>Conscious ones develop slowly and take a long time to go (e.g. reflection)</a:t>
            </a:r>
          </a:p>
        </p:txBody>
      </p:sp>
      <p:sp>
        <p:nvSpPr>
          <p:cNvPr id="4" name="Footer Placeholder 3"/>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421657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latin typeface="+mj-lt"/>
              </a:rPr>
              <a:t>Ortony</a:t>
            </a:r>
            <a:r>
              <a:rPr lang="en-US" dirty="0">
                <a:latin typeface="+mj-lt"/>
              </a:rPr>
              <a:t> et al (2005) model of emotional design</a:t>
            </a:r>
          </a:p>
        </p:txBody>
      </p:sp>
      <p:pic>
        <p:nvPicPr>
          <p:cNvPr id="6" name="Content Placeholder 5"/>
          <p:cNvPicPr>
            <a:picLocks noGrp="1" noChangeAspect="1"/>
          </p:cNvPicPr>
          <p:nvPr>
            <p:ph idx="1"/>
          </p:nvPr>
        </p:nvPicPr>
        <p:blipFill>
          <a:blip r:embed="rId2"/>
          <a:stretch>
            <a:fillRect/>
          </a:stretch>
        </p:blipFill>
        <p:spPr>
          <a:xfrm>
            <a:off x="1475656" y="1865759"/>
            <a:ext cx="6745870" cy="4042469"/>
          </a:xfrm>
          <a:prstGeom prst="rect">
            <a:avLst/>
          </a:prstGeom>
        </p:spPr>
      </p:pic>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1388780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idx="4294967295"/>
          </p:nvPr>
        </p:nvSpPr>
        <p:spPr/>
        <p:txBody>
          <a:bodyPr/>
          <a:lstStyle/>
          <a:p>
            <a:pPr eaLnBrk="1" hangingPunct="1"/>
            <a:r>
              <a:rPr lang="en-GB" dirty="0">
                <a:latin typeface="+mj-lt"/>
              </a:rPr>
              <a:t>Claims from model</a:t>
            </a:r>
          </a:p>
        </p:txBody>
      </p:sp>
      <p:sp>
        <p:nvSpPr>
          <p:cNvPr id="93189" name="Rectangle 3"/>
          <p:cNvSpPr>
            <a:spLocks noGrp="1" noChangeArrowheads="1"/>
          </p:cNvSpPr>
          <p:nvPr>
            <p:ph type="body" idx="4294967295"/>
          </p:nvPr>
        </p:nvSpPr>
        <p:spPr/>
        <p:txBody>
          <a:bodyPr/>
          <a:lstStyle/>
          <a:p>
            <a:pPr eaLnBrk="1" hangingPunct="1"/>
            <a:r>
              <a:rPr lang="en-GB" sz="2800" dirty="0">
                <a:latin typeface="+mn-lt"/>
              </a:rPr>
              <a:t>Our emotional state changes how we think</a:t>
            </a:r>
            <a:endParaRPr lang="en-GB" sz="1200" dirty="0">
              <a:latin typeface="+mn-lt"/>
            </a:endParaRPr>
          </a:p>
          <a:p>
            <a:pPr lvl="1" eaLnBrk="1" hangingPunct="1"/>
            <a:r>
              <a:rPr lang="en-GB" sz="2400" dirty="0">
                <a:latin typeface="+mn-lt"/>
                <a:ea typeface="ＭＳ Ｐゴシック" charset="0"/>
              </a:rPr>
              <a:t>when frightened or angry we focus narrowly and body responds by tensing muscles and sweating</a:t>
            </a:r>
          </a:p>
          <a:p>
            <a:pPr lvl="1" eaLnBrk="1" hangingPunct="1"/>
            <a:endParaRPr lang="en-GB" sz="800" dirty="0">
              <a:latin typeface="+mn-lt"/>
              <a:ea typeface="ＭＳ Ｐゴシック" charset="0"/>
            </a:endParaRPr>
          </a:p>
          <a:p>
            <a:pPr lvl="2" eaLnBrk="1" hangingPunct="1"/>
            <a:r>
              <a:rPr lang="en-GB" sz="2000" dirty="0">
                <a:latin typeface="+mn-lt"/>
                <a:ea typeface="ＭＳ Ｐゴシック" charset="0"/>
              </a:rPr>
              <a:t>more likely to be less tolerant</a:t>
            </a:r>
            <a:endParaRPr lang="en-GB" sz="1200" dirty="0">
              <a:latin typeface="+mn-lt"/>
              <a:ea typeface="ＭＳ Ｐゴシック" charset="0"/>
            </a:endParaRPr>
          </a:p>
          <a:p>
            <a:pPr lvl="1" eaLnBrk="1" hangingPunct="1"/>
            <a:r>
              <a:rPr lang="en-GB" sz="2400" dirty="0">
                <a:latin typeface="+mn-lt"/>
                <a:ea typeface="ＭＳ Ｐゴシック" charset="0"/>
              </a:rPr>
              <a:t>when happy we are less focused and the  body relaxes</a:t>
            </a:r>
          </a:p>
          <a:p>
            <a:pPr lvl="1" eaLnBrk="1" hangingPunct="1"/>
            <a:r>
              <a:rPr lang="en-GB" sz="2400" dirty="0">
                <a:latin typeface="+mn-lt"/>
                <a:ea typeface="ＭＳ Ｐゴシック" charset="0"/>
              </a:rPr>
              <a:t>More likely to overlook minor problems and be more creative</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Tree>
    <p:extLst>
      <p:ext uri="{BB962C8B-B14F-4D97-AF65-F5344CB8AC3E}">
        <p14:creationId xmlns:p14="http://schemas.microsoft.com/office/powerpoint/2010/main" val="874929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mj-lt"/>
              </a:rPr>
              <a:t>Designing with the three levels in mind</a:t>
            </a:r>
          </a:p>
        </p:txBody>
      </p:sp>
      <p:sp>
        <p:nvSpPr>
          <p:cNvPr id="5" name="Content Placeholder 4"/>
          <p:cNvSpPr>
            <a:spLocks noGrp="1"/>
          </p:cNvSpPr>
          <p:nvPr>
            <p:ph idx="1"/>
          </p:nvPr>
        </p:nvSpPr>
        <p:spPr/>
        <p:txBody>
          <a:bodyPr/>
          <a:lstStyle/>
          <a:p>
            <a:r>
              <a:rPr lang="en-US" dirty="0">
                <a:latin typeface="+mn-lt"/>
              </a:rPr>
              <a:t>Visceral design refers o making products look, feel and sound good</a:t>
            </a:r>
          </a:p>
          <a:p>
            <a:r>
              <a:rPr lang="en-US" dirty="0">
                <a:latin typeface="+mn-lt"/>
              </a:rPr>
              <a:t>Behavioral design is about use and equates with traditional values of usability</a:t>
            </a:r>
          </a:p>
          <a:p>
            <a:r>
              <a:rPr lang="en-US" dirty="0">
                <a:latin typeface="+mn-lt"/>
              </a:rPr>
              <a:t>Reflective design is about considering the meaning and personal value of a product </a:t>
            </a:r>
          </a:p>
        </p:txBody>
      </p:sp>
      <p:sp>
        <p:nvSpPr>
          <p:cNvPr id="2" name="Footer Placeholder 1"/>
          <p:cNvSpPr>
            <a:spLocks noGrp="1"/>
          </p:cNvSpPr>
          <p:nvPr>
            <p:ph type="ftr" sz="quarter" idx="11"/>
          </p:nvPr>
        </p:nvSpPr>
        <p:spPr/>
        <p:txBody>
          <a:bodyPr/>
          <a:lstStyle/>
          <a:p>
            <a:r>
              <a:rPr lang="en-GB"/>
              <a:t>www.id-book.com</a:t>
            </a:r>
          </a:p>
        </p:txBody>
      </p:sp>
      <p:sp>
        <p:nvSpPr>
          <p:cNvPr id="3" name="Slide Number Placeholder 2"/>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55079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Analyzing a swatch watch design using the model </a:t>
            </a:r>
          </a:p>
        </p:txBody>
      </p:sp>
      <p:pic>
        <p:nvPicPr>
          <p:cNvPr id="6" name="Content Placeholder 5"/>
          <p:cNvPicPr>
            <a:picLocks noGrp="1" noChangeAspect="1"/>
          </p:cNvPicPr>
          <p:nvPr>
            <p:ph sz="half" idx="1"/>
          </p:nvPr>
        </p:nvPicPr>
        <p:blipFill>
          <a:blip r:embed="rId2"/>
          <a:stretch>
            <a:fillRect/>
          </a:stretch>
        </p:blipFill>
        <p:spPr>
          <a:xfrm>
            <a:off x="1270060" y="1600200"/>
            <a:ext cx="2412879" cy="4525963"/>
          </a:xfrm>
          <a:prstGeom prst="rect">
            <a:avLst/>
          </a:prstGeom>
        </p:spPr>
      </p:pic>
      <p:sp>
        <p:nvSpPr>
          <p:cNvPr id="7" name="Content Placeholder 6"/>
          <p:cNvSpPr>
            <a:spLocks noGrp="1"/>
          </p:cNvSpPr>
          <p:nvPr>
            <p:ph sz="half" idx="2"/>
          </p:nvPr>
        </p:nvSpPr>
        <p:spPr/>
        <p:txBody>
          <a:bodyPr>
            <a:normAutofit lnSpcReduction="10000"/>
          </a:bodyPr>
          <a:lstStyle/>
          <a:p>
            <a:r>
              <a:rPr lang="en-US" dirty="0">
                <a:latin typeface="+mn-lt"/>
              </a:rPr>
              <a:t>Cultural images and graphical elements designed at reflective level</a:t>
            </a:r>
          </a:p>
          <a:p>
            <a:r>
              <a:rPr lang="en-US" dirty="0">
                <a:latin typeface="+mn-lt"/>
              </a:rPr>
              <a:t>Affordances of use at  behavioral level</a:t>
            </a:r>
          </a:p>
          <a:p>
            <a:r>
              <a:rPr lang="en-US" dirty="0">
                <a:latin typeface="+mn-lt"/>
              </a:rPr>
              <a:t>Brilliant colors and wild design attract user’s attention at visceral level</a:t>
            </a:r>
          </a:p>
          <a:p>
            <a:endParaRPr lang="en-US" dirty="0"/>
          </a:p>
        </p:txBody>
      </p:sp>
      <p:sp>
        <p:nvSpPr>
          <p:cNvPr id="4" name="Footer Placeholder 3"/>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06553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p:txBody>
          <a:bodyPr/>
          <a:lstStyle/>
          <a:p>
            <a:pPr eaLnBrk="1" hangingPunct="1"/>
            <a:r>
              <a:rPr lang="en-GB" dirty="0">
                <a:latin typeface="+mj-lt"/>
              </a:rPr>
              <a:t>Expressive interfaces</a:t>
            </a:r>
          </a:p>
        </p:txBody>
      </p:sp>
      <p:sp>
        <p:nvSpPr>
          <p:cNvPr id="25605" name="Rectangle 3"/>
          <p:cNvSpPr>
            <a:spLocks noGrp="1" noChangeArrowheads="1"/>
          </p:cNvSpPr>
          <p:nvPr>
            <p:ph type="body" idx="4294967295"/>
          </p:nvPr>
        </p:nvSpPr>
        <p:spPr/>
        <p:txBody>
          <a:bodyPr/>
          <a:lstStyle/>
          <a:p>
            <a:pPr eaLnBrk="1" hangingPunct="1"/>
            <a:r>
              <a:rPr lang="en-GB" sz="2400" dirty="0">
                <a:latin typeface="+mn-lt"/>
              </a:rPr>
              <a:t>Provide reassuring feedback that can be both informative and fun</a:t>
            </a:r>
          </a:p>
          <a:p>
            <a:pPr eaLnBrk="1" hangingPunct="1"/>
            <a:r>
              <a:rPr lang="en-GB" sz="2400" dirty="0">
                <a:latin typeface="+mn-lt"/>
              </a:rPr>
              <a:t>But can also be intrusive, causing people to get annoyed and even angry</a:t>
            </a:r>
          </a:p>
          <a:p>
            <a:pPr eaLnBrk="1" hangingPunct="1"/>
            <a:r>
              <a:rPr lang="en-GB" sz="2400" dirty="0" err="1">
                <a:latin typeface="+mn-lt"/>
              </a:rPr>
              <a:t>Color</a:t>
            </a:r>
            <a:r>
              <a:rPr lang="en-GB" sz="2400" dirty="0">
                <a:latin typeface="+mn-lt"/>
              </a:rPr>
              <a:t>, icons, sounds, graphical elements and animations are used to make the </a:t>
            </a:r>
            <a:r>
              <a:rPr lang="ja-JP" altLang="en-GB" sz="2400" dirty="0">
                <a:latin typeface="+mn-lt"/>
              </a:rPr>
              <a:t>‘</a:t>
            </a:r>
            <a:r>
              <a:rPr lang="en-GB" sz="2400" dirty="0">
                <a:latin typeface="+mn-lt"/>
              </a:rPr>
              <a:t>look and feel</a:t>
            </a:r>
            <a:r>
              <a:rPr lang="ja-JP" altLang="en-GB" sz="2400" dirty="0">
                <a:latin typeface="+mn-lt"/>
              </a:rPr>
              <a:t>’</a:t>
            </a:r>
            <a:r>
              <a:rPr lang="en-GB" sz="2400" dirty="0">
                <a:latin typeface="+mn-lt"/>
              </a:rPr>
              <a:t> of an interface appealing</a:t>
            </a:r>
          </a:p>
          <a:p>
            <a:pPr lvl="1" eaLnBrk="1" hangingPunct="1"/>
            <a:r>
              <a:rPr lang="en-GB" sz="1800" dirty="0">
                <a:latin typeface="+mn-lt"/>
                <a:ea typeface="ＭＳ Ｐゴシック" charset="0"/>
              </a:rPr>
              <a:t>conveys an emotional state</a:t>
            </a:r>
          </a:p>
          <a:p>
            <a:pPr eaLnBrk="1" hangingPunct="1"/>
            <a:r>
              <a:rPr lang="en-GB" sz="2400" dirty="0">
                <a:latin typeface="+mn-lt"/>
              </a:rPr>
              <a:t>In turn this can affect the usability of an interface</a:t>
            </a:r>
          </a:p>
          <a:p>
            <a:pPr lvl="1" eaLnBrk="1" hangingPunct="1"/>
            <a:r>
              <a:rPr lang="en-GB" sz="1800" dirty="0">
                <a:latin typeface="+mn-lt"/>
                <a:ea typeface="ＭＳ Ｐゴシック" charset="0"/>
              </a:rPr>
              <a:t>people are prepared to put up with certain aspects of an interface (e.g. slow download rate) if the end result is appealing and aesthetic</a:t>
            </a:r>
          </a:p>
        </p:txBody>
      </p:sp>
      <p:pic>
        <p:nvPicPr>
          <p:cNvPr id="25606" name="Picture 4" descr="Emoticon smile_whiteb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457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5" descr="Emoticon surprised_whiteb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150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49317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appearance of an interface</a:t>
            </a:r>
          </a:p>
        </p:txBody>
      </p:sp>
      <p:sp>
        <p:nvSpPr>
          <p:cNvPr id="6" name="Content Placeholder 5"/>
          <p:cNvSpPr>
            <a:spLocks noGrp="1"/>
          </p:cNvSpPr>
          <p:nvPr>
            <p:ph sz="half" idx="1"/>
          </p:nvPr>
        </p:nvSpPr>
        <p:spPr/>
        <p:txBody>
          <a:bodyPr>
            <a:normAutofit lnSpcReduction="10000"/>
          </a:bodyPr>
          <a:lstStyle/>
          <a:p>
            <a:r>
              <a:rPr lang="en-US" dirty="0">
                <a:latin typeface="+mj-lt"/>
              </a:rPr>
              <a:t>(a) Emotional icons were used in the 80s to indicate rebooting or crashed </a:t>
            </a:r>
          </a:p>
          <a:p>
            <a:pPr lvl="1"/>
            <a:r>
              <a:rPr lang="en-US" dirty="0">
                <a:latin typeface="+mj-lt"/>
              </a:rPr>
              <a:t>smiling apple face</a:t>
            </a:r>
          </a:p>
          <a:p>
            <a:r>
              <a:rPr lang="en-US" dirty="0">
                <a:latin typeface="+mj-lt"/>
              </a:rPr>
              <a:t>(b) Nowadays use more impersonal but aesthetically pleasing icons to indicate user needs to wait </a:t>
            </a:r>
          </a:p>
          <a:p>
            <a:pPr lvl="1"/>
            <a:r>
              <a:rPr lang="en-US" dirty="0">
                <a:latin typeface="+mj-lt"/>
              </a:rPr>
              <a:t>the </a:t>
            </a:r>
            <a:r>
              <a:rPr lang="en-US" dirty="0" err="1">
                <a:latin typeface="+mj-lt"/>
              </a:rPr>
              <a:t>beachball</a:t>
            </a:r>
            <a:endParaRPr lang="en-US" dirty="0">
              <a:latin typeface="+mj-lt"/>
            </a:endParaRPr>
          </a:p>
        </p:txBody>
      </p:sp>
      <p:pic>
        <p:nvPicPr>
          <p:cNvPr id="8" name="Content Placeholder 7"/>
          <p:cNvPicPr>
            <a:picLocks noGrp="1" noChangeAspect="1"/>
          </p:cNvPicPr>
          <p:nvPr>
            <p:ph sz="half" idx="2"/>
          </p:nvPr>
        </p:nvPicPr>
        <p:blipFill>
          <a:blip r:embed="rId2"/>
          <a:stretch>
            <a:fillRect/>
          </a:stretch>
        </p:blipFill>
        <p:spPr>
          <a:xfrm>
            <a:off x="5161503" y="2276872"/>
            <a:ext cx="3509249" cy="2005285"/>
          </a:xfrm>
          <a:prstGeom prst="rect">
            <a:avLst/>
          </a:prstGeom>
        </p:spPr>
      </p:pic>
      <p:sp>
        <p:nvSpPr>
          <p:cNvPr id="2" name="Footer Placeholder 1"/>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428308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The design of thermostats</a:t>
            </a:r>
          </a:p>
        </p:txBody>
      </p:sp>
      <p:sp>
        <p:nvSpPr>
          <p:cNvPr id="3" name="Content Placeholder 2"/>
          <p:cNvSpPr>
            <a:spLocks noGrp="1"/>
          </p:cNvSpPr>
          <p:nvPr>
            <p:ph sz="half" idx="1"/>
          </p:nvPr>
        </p:nvSpPr>
        <p:spPr>
          <a:xfrm>
            <a:off x="241176" y="1620392"/>
            <a:ext cx="4038600" cy="4525963"/>
          </a:xfrm>
        </p:spPr>
        <p:txBody>
          <a:bodyPr>
            <a:normAutofit fontScale="92500"/>
          </a:bodyPr>
          <a:lstStyle/>
          <a:p>
            <a:r>
              <a:rPr lang="en-US" dirty="0">
                <a:latin typeface="+mj-lt"/>
              </a:rPr>
              <a:t>(a) The Nest has a minimalist and aesthetically pleasing design</a:t>
            </a:r>
          </a:p>
          <a:p>
            <a:pPr lvl="1"/>
            <a:r>
              <a:rPr lang="en-US" dirty="0">
                <a:latin typeface="+mj-lt"/>
              </a:rPr>
              <a:t>Round face and simple dial</a:t>
            </a:r>
          </a:p>
          <a:p>
            <a:pPr lvl="1"/>
            <a:r>
              <a:rPr lang="en-US" dirty="0">
                <a:latin typeface="+mj-lt"/>
              </a:rPr>
              <a:t>Large font and numbers</a:t>
            </a:r>
          </a:p>
          <a:p>
            <a:r>
              <a:rPr lang="en-US" dirty="0">
                <a:latin typeface="+mj-lt"/>
              </a:rPr>
              <a:t>(b) Very different from earlier thermostat designs</a:t>
            </a:r>
          </a:p>
          <a:p>
            <a:pPr lvl="1"/>
            <a:r>
              <a:rPr lang="en-US" dirty="0">
                <a:latin typeface="+mj-lt"/>
              </a:rPr>
              <a:t>utilitarian and dull</a:t>
            </a:r>
          </a:p>
          <a:p>
            <a:endParaRPr lang="en-US" dirty="0"/>
          </a:p>
        </p:txBody>
      </p:sp>
      <p:pic>
        <p:nvPicPr>
          <p:cNvPr id="7" name="Content Placeholder 6"/>
          <p:cNvPicPr>
            <a:picLocks noGrp="1" noChangeAspect="1"/>
          </p:cNvPicPr>
          <p:nvPr>
            <p:ph sz="half" idx="2"/>
          </p:nvPr>
        </p:nvPicPr>
        <p:blipFill>
          <a:blip r:embed="rId2"/>
          <a:stretch>
            <a:fillRect/>
          </a:stretch>
        </p:blipFill>
        <p:spPr>
          <a:xfrm>
            <a:off x="4279776" y="2729204"/>
            <a:ext cx="4684712" cy="2177659"/>
          </a:xfrm>
          <a:prstGeom prst="rect">
            <a:avLst/>
          </a:prstGeom>
        </p:spPr>
      </p:pic>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1480221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p:txBody>
          <a:bodyPr/>
          <a:lstStyle/>
          <a:p>
            <a:pPr eaLnBrk="1" hangingPunct="1"/>
            <a:r>
              <a:rPr lang="en-GB" dirty="0">
                <a:latin typeface="+mj-lt"/>
              </a:rPr>
              <a:t>Annoying interfaces</a:t>
            </a:r>
          </a:p>
        </p:txBody>
      </p:sp>
      <p:sp>
        <p:nvSpPr>
          <p:cNvPr id="35845" name="Rectangle 3"/>
          <p:cNvSpPr>
            <a:spLocks noGrp="1" noChangeArrowheads="1"/>
          </p:cNvSpPr>
          <p:nvPr>
            <p:ph type="body" idx="4294967295"/>
          </p:nvPr>
        </p:nvSpPr>
        <p:spPr/>
        <p:txBody>
          <a:bodyPr/>
          <a:lstStyle/>
          <a:p>
            <a:pPr eaLnBrk="1" hangingPunct="1">
              <a:lnSpc>
                <a:spcPct val="90000"/>
              </a:lnSpc>
            </a:pPr>
            <a:r>
              <a:rPr lang="en-GB" sz="2800" dirty="0">
                <a:latin typeface="+mj-lt"/>
              </a:rPr>
              <a:t>Mic</a:t>
            </a:r>
            <a:r>
              <a:rPr lang="en-GB" sz="2800" dirty="0">
                <a:latin typeface="+mn-lt"/>
              </a:rPr>
              <a:t>rosoft pioneered friendly interfaces for technophobes </a:t>
            </a:r>
          </a:p>
          <a:p>
            <a:pPr lvl="1">
              <a:lnSpc>
                <a:spcPct val="90000"/>
              </a:lnSpc>
            </a:pPr>
            <a:r>
              <a:rPr lang="en-GB" altLang="ja-JP" sz="2400" dirty="0">
                <a:latin typeface="+mn-lt"/>
              </a:rPr>
              <a:t>e.g. </a:t>
            </a:r>
            <a:r>
              <a:rPr lang="ja-JP" altLang="en-GB" sz="2400" dirty="0">
                <a:latin typeface="+mn-lt"/>
              </a:rPr>
              <a:t>‘</a:t>
            </a:r>
            <a:r>
              <a:rPr lang="en-GB" sz="2400" dirty="0">
                <a:latin typeface="+mn-lt"/>
              </a:rPr>
              <a:t>At home with Bob</a:t>
            </a:r>
            <a:r>
              <a:rPr lang="ja-JP" altLang="en-GB" sz="2400" dirty="0">
                <a:latin typeface="+mn-lt"/>
              </a:rPr>
              <a:t>’</a:t>
            </a:r>
            <a:r>
              <a:rPr lang="en-GB" sz="2400" dirty="0">
                <a:latin typeface="+mn-lt"/>
              </a:rPr>
              <a:t> software</a:t>
            </a:r>
          </a:p>
          <a:p>
            <a:pPr lvl="1">
              <a:lnSpc>
                <a:spcPct val="90000"/>
              </a:lnSpc>
            </a:pPr>
            <a:r>
              <a:rPr lang="en-GB" sz="2400" dirty="0">
                <a:latin typeface="+mn-lt"/>
              </a:rPr>
              <a:t>3D metaphors based on familiar places (e.g. living rooms)</a:t>
            </a:r>
          </a:p>
          <a:p>
            <a:pPr eaLnBrk="1" hangingPunct="1">
              <a:lnSpc>
                <a:spcPct val="90000"/>
              </a:lnSpc>
            </a:pPr>
            <a:endParaRPr lang="en-GB" sz="1200" dirty="0">
              <a:latin typeface="+mn-lt"/>
            </a:endParaRPr>
          </a:p>
          <a:p>
            <a:pPr eaLnBrk="1" hangingPunct="1">
              <a:lnSpc>
                <a:spcPct val="90000"/>
              </a:lnSpc>
            </a:pPr>
            <a:endParaRPr lang="en-GB" sz="800" dirty="0">
              <a:latin typeface="+mn-lt"/>
            </a:endParaRPr>
          </a:p>
          <a:p>
            <a:pPr eaLnBrk="1" hangingPunct="1">
              <a:lnSpc>
                <a:spcPct val="90000"/>
              </a:lnSpc>
            </a:pPr>
            <a:r>
              <a:rPr lang="en-GB" sz="2800" dirty="0">
                <a:latin typeface="+mn-lt"/>
              </a:rPr>
              <a:t>Agents in the guise of pets (e.g. bunny, dog) were included to talk to the user </a:t>
            </a:r>
          </a:p>
          <a:p>
            <a:pPr eaLnBrk="1" hangingPunct="1">
              <a:lnSpc>
                <a:spcPct val="90000"/>
              </a:lnSpc>
            </a:pPr>
            <a:endParaRPr lang="en-GB" sz="1200" dirty="0">
              <a:latin typeface="+mn-lt"/>
            </a:endParaRPr>
          </a:p>
          <a:p>
            <a:pPr lvl="1" eaLnBrk="1" hangingPunct="1">
              <a:lnSpc>
                <a:spcPct val="90000"/>
              </a:lnSpc>
            </a:pPr>
            <a:r>
              <a:rPr lang="en-GB" sz="2400" dirty="0">
                <a:latin typeface="+mn-lt"/>
                <a:ea typeface="ＭＳ Ｐゴシック" charset="0"/>
              </a:rPr>
              <a:t>Make users feel more at ease and comfortable</a:t>
            </a:r>
          </a:p>
          <a:p>
            <a:pPr lvl="1" eaLnBrk="1" hangingPunct="1">
              <a:lnSpc>
                <a:spcPct val="90000"/>
              </a:lnSpc>
            </a:pPr>
            <a:r>
              <a:rPr lang="en-GB" sz="2400" dirty="0">
                <a:latin typeface="+mn-lt"/>
                <a:ea typeface="ＭＳ Ｐゴシック" charset="0"/>
              </a:rPr>
              <a:t>But many people did not like the idea of Bob so never made it to product</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237530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p:txBody>
          <a:bodyPr/>
          <a:lstStyle/>
          <a:p>
            <a:pPr eaLnBrk="1" hangingPunct="1"/>
            <a:r>
              <a:rPr lang="en-GB" dirty="0">
                <a:latin typeface="+mj-lt"/>
              </a:rPr>
              <a:t>At home with Bob</a:t>
            </a:r>
          </a:p>
        </p:txBody>
      </p:sp>
      <p:pic>
        <p:nvPicPr>
          <p:cNvPr id="5" name="Content Placeholder 4"/>
          <p:cNvPicPr>
            <a:picLocks noGrp="1" noChangeAspect="1"/>
          </p:cNvPicPr>
          <p:nvPr>
            <p:ph idx="1"/>
          </p:nvPr>
        </p:nvPicPr>
        <p:blipFill>
          <a:blip r:embed="rId3"/>
          <a:stretch>
            <a:fillRect/>
          </a:stretch>
        </p:blipFill>
        <p:spPr>
          <a:xfrm>
            <a:off x="1969542" y="1446230"/>
            <a:ext cx="5204916" cy="4344973"/>
          </a:xfrm>
          <a:prstGeom prst="rect">
            <a:avLst/>
          </a:prstGeom>
        </p:spPr>
      </p:pic>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Tree>
    <p:extLst>
      <p:ext uri="{BB962C8B-B14F-4D97-AF65-F5344CB8AC3E}">
        <p14:creationId xmlns:p14="http://schemas.microsoft.com/office/powerpoint/2010/main" val="1652925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GB" dirty="0">
                <a:latin typeface="+mj-lt"/>
              </a:rPr>
              <a:t>Overview</a:t>
            </a:r>
          </a:p>
        </p:txBody>
      </p:sp>
      <p:sp>
        <p:nvSpPr>
          <p:cNvPr id="15365" name="Rectangle 3"/>
          <p:cNvSpPr>
            <a:spLocks noGrp="1" noChangeArrowheads="1"/>
          </p:cNvSpPr>
          <p:nvPr>
            <p:ph type="body" idx="4294967295"/>
          </p:nvPr>
        </p:nvSpPr>
        <p:spPr>
          <a:xfrm>
            <a:off x="683568" y="1772816"/>
            <a:ext cx="7772400" cy="4449762"/>
          </a:xfrm>
        </p:spPr>
        <p:txBody>
          <a:bodyPr vert="horz" lIns="91440" tIns="45720" rIns="91440" bIns="45720" rtlCol="0" anchor="t">
            <a:noAutofit/>
          </a:bodyPr>
          <a:lstStyle/>
          <a:p>
            <a:pPr eaLnBrk="1" hangingPunct="1">
              <a:lnSpc>
                <a:spcPct val="90000"/>
              </a:lnSpc>
            </a:pPr>
            <a:r>
              <a:rPr lang="en-GB" sz="2800" dirty="0">
                <a:latin typeface="+mn-lt"/>
              </a:rPr>
              <a:t>Emotions and the user experience</a:t>
            </a:r>
          </a:p>
          <a:p>
            <a:pPr eaLnBrk="1" hangingPunct="1">
              <a:lnSpc>
                <a:spcPct val="90000"/>
              </a:lnSpc>
            </a:pPr>
            <a:r>
              <a:rPr lang="en-GB" sz="2800" dirty="0">
                <a:latin typeface="+mn-lt"/>
              </a:rPr>
              <a:t>Expressive and emotional design</a:t>
            </a:r>
          </a:p>
          <a:p>
            <a:pPr lvl="1" eaLnBrk="1" hangingPunct="1">
              <a:lnSpc>
                <a:spcPct val="90000"/>
              </a:lnSpc>
            </a:pPr>
            <a:r>
              <a:rPr lang="en-GB" dirty="0">
                <a:latin typeface="+mn-lt"/>
                <a:ea typeface="ＭＳ Ｐゴシック" charset="0"/>
              </a:rPr>
              <a:t>how the </a:t>
            </a:r>
            <a:r>
              <a:rPr lang="ja-JP" altLang="en-GB" dirty="0">
                <a:latin typeface="+mn-lt"/>
                <a:ea typeface="ＭＳ Ｐゴシック" charset="0"/>
              </a:rPr>
              <a:t>‘</a:t>
            </a:r>
            <a:r>
              <a:rPr lang="en-GB" dirty="0">
                <a:latin typeface="+mn-lt"/>
                <a:ea typeface="ＭＳ Ｐゴシック" charset="0"/>
              </a:rPr>
              <a:t>appearance</a:t>
            </a:r>
            <a:r>
              <a:rPr lang="ja-JP" altLang="en-GB" dirty="0">
                <a:latin typeface="+mn-lt"/>
                <a:ea typeface="ＭＳ Ｐゴシック" charset="0"/>
              </a:rPr>
              <a:t>’</a:t>
            </a:r>
            <a:r>
              <a:rPr lang="en-GB" dirty="0">
                <a:latin typeface="+mn-lt"/>
                <a:ea typeface="ＭＳ Ｐゴシック" charset="0"/>
              </a:rPr>
              <a:t> of an interface can affect users</a:t>
            </a:r>
          </a:p>
          <a:p>
            <a:pPr lvl="0">
              <a:lnSpc>
                <a:spcPct val="90000"/>
              </a:lnSpc>
            </a:pPr>
            <a:r>
              <a:rPr lang="en-US" sz="2800" dirty="0">
                <a:latin typeface="+mn-lt"/>
              </a:rPr>
              <a:t>Affective computing and emotional AI</a:t>
            </a:r>
            <a:endParaRPr lang="en-GB" sz="2800" dirty="0">
              <a:latin typeface="+mn-lt"/>
            </a:endParaRPr>
          </a:p>
          <a:p>
            <a:pPr>
              <a:lnSpc>
                <a:spcPct val="90000"/>
              </a:lnSpc>
            </a:pPr>
            <a:r>
              <a:rPr lang="en-GB" sz="2800" dirty="0">
                <a:latin typeface="+mn-lt"/>
              </a:rPr>
              <a:t>Persuasive technologies and </a:t>
            </a:r>
            <a:r>
              <a:rPr lang="en-GB" sz="2800" dirty="0" err="1">
                <a:latin typeface="+mn-lt"/>
              </a:rPr>
              <a:t>behavioral</a:t>
            </a:r>
            <a:r>
              <a:rPr lang="en-GB" sz="2800" dirty="0">
                <a:latin typeface="+mn-lt"/>
              </a:rPr>
              <a:t> change</a:t>
            </a:r>
            <a:endParaRPr lang="en-GB" sz="2800" dirty="0">
              <a:latin typeface="+mn-lt"/>
              <a:ea typeface="ＭＳ Ｐゴシック" charset="0"/>
            </a:endParaRPr>
          </a:p>
          <a:p>
            <a:pPr eaLnBrk="1" hangingPunct="1">
              <a:lnSpc>
                <a:spcPct val="90000"/>
              </a:lnSpc>
            </a:pPr>
            <a:r>
              <a:rPr lang="en-GB" sz="2800" dirty="0">
                <a:latin typeface="+mn-lt"/>
              </a:rPr>
              <a:t>Anthropomorphism</a:t>
            </a:r>
          </a:p>
          <a:p>
            <a:pPr lvl="1" eaLnBrk="1" hangingPunct="1">
              <a:lnSpc>
                <a:spcPct val="90000"/>
              </a:lnSpc>
            </a:pPr>
            <a:r>
              <a:rPr lang="en-GB" dirty="0">
                <a:latin typeface="+mn-lt"/>
                <a:ea typeface="ＭＳ Ｐゴシック" charset="0"/>
              </a:rPr>
              <a:t>the pros and cons</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rPr>
              <a:t>www.id-book.com</a:t>
            </a:r>
          </a:p>
        </p:txBody>
      </p:sp>
    </p:spTree>
    <p:extLst>
      <p:ext uri="{BB962C8B-B14F-4D97-AF65-F5344CB8AC3E}">
        <p14:creationId xmlns:p14="http://schemas.microsoft.com/office/powerpoint/2010/main" val="413699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idx="4294967295"/>
          </p:nvPr>
        </p:nvSpPr>
        <p:spPr/>
        <p:txBody>
          <a:bodyPr>
            <a:normAutofit fontScale="90000"/>
          </a:bodyPr>
          <a:lstStyle/>
          <a:p>
            <a:pPr eaLnBrk="1" hangingPunct="1"/>
            <a:r>
              <a:rPr lang="en-GB" dirty="0">
                <a:latin typeface="+mj-lt"/>
              </a:rPr>
              <a:t>Microsoft’s </a:t>
            </a:r>
            <a:r>
              <a:rPr lang="en-GB" dirty="0" err="1">
                <a:latin typeface="+mj-lt"/>
              </a:rPr>
              <a:t>Clippy</a:t>
            </a:r>
            <a:r>
              <a:rPr lang="en-GB" dirty="0">
                <a:latin typeface="+mj-lt"/>
              </a:rPr>
              <a:t> and IKEA’s Anna</a:t>
            </a:r>
          </a:p>
        </p:txBody>
      </p:sp>
      <p:sp>
        <p:nvSpPr>
          <p:cNvPr id="39942" name="Rectangle 3"/>
          <p:cNvSpPr>
            <a:spLocks noGrp="1" noChangeArrowheads="1"/>
          </p:cNvSpPr>
          <p:nvPr>
            <p:ph type="body" idx="4294967295"/>
          </p:nvPr>
        </p:nvSpPr>
        <p:spPr>
          <a:xfrm>
            <a:off x="132335" y="1702494"/>
            <a:ext cx="3456384" cy="4525963"/>
          </a:xfrm>
        </p:spPr>
        <p:txBody>
          <a:bodyPr>
            <a:normAutofit fontScale="85000" lnSpcReduction="10000"/>
          </a:bodyPr>
          <a:lstStyle/>
          <a:p>
            <a:pPr eaLnBrk="1" hangingPunct="1">
              <a:lnSpc>
                <a:spcPct val="90000"/>
              </a:lnSpc>
            </a:pPr>
            <a:r>
              <a:rPr lang="en-GB" dirty="0" err="1">
                <a:latin typeface="+mn-lt"/>
              </a:rPr>
              <a:t>Clippy</a:t>
            </a:r>
            <a:r>
              <a:rPr lang="en-GB" dirty="0">
                <a:latin typeface="+mn-lt"/>
              </a:rPr>
              <a:t> did</a:t>
            </a:r>
            <a:r>
              <a:rPr lang="mr-IN" dirty="0">
                <a:latin typeface="+mn-lt"/>
              </a:rPr>
              <a:t>…</a:t>
            </a:r>
            <a:endParaRPr lang="en-GB" dirty="0">
              <a:latin typeface="+mn-lt"/>
            </a:endParaRPr>
          </a:p>
          <a:p>
            <a:pPr eaLnBrk="1" hangingPunct="1">
              <a:lnSpc>
                <a:spcPct val="90000"/>
              </a:lnSpc>
            </a:pPr>
            <a:r>
              <a:rPr lang="en-GB" dirty="0">
                <a:latin typeface="+mn-lt"/>
              </a:rPr>
              <a:t>But was disliked</a:t>
            </a:r>
            <a:br>
              <a:rPr lang="en-GB" dirty="0">
                <a:latin typeface="+mn-lt"/>
              </a:rPr>
            </a:br>
            <a:r>
              <a:rPr lang="en-GB" dirty="0">
                <a:latin typeface="+mn-lt"/>
              </a:rPr>
              <a:t>by so many?</a:t>
            </a:r>
          </a:p>
          <a:p>
            <a:pPr lvl="1">
              <a:lnSpc>
                <a:spcPct val="90000"/>
              </a:lnSpc>
            </a:pPr>
            <a:r>
              <a:rPr lang="en-GB" dirty="0">
                <a:latin typeface="+mn-lt"/>
              </a:rPr>
              <a:t>Was it annoying, </a:t>
            </a:r>
            <a:br>
              <a:rPr lang="en-GB" dirty="0">
                <a:latin typeface="+mn-lt"/>
              </a:rPr>
            </a:br>
            <a:r>
              <a:rPr lang="en-GB" dirty="0">
                <a:latin typeface="+mn-lt"/>
              </a:rPr>
              <a:t>distracting,</a:t>
            </a:r>
            <a:br>
              <a:rPr lang="en-GB" dirty="0">
                <a:latin typeface="+mn-lt"/>
              </a:rPr>
            </a:br>
            <a:r>
              <a:rPr lang="en-GB" dirty="0">
                <a:latin typeface="+mn-lt"/>
              </a:rPr>
              <a:t>patronising or other?</a:t>
            </a:r>
          </a:p>
          <a:p>
            <a:pPr eaLnBrk="1" hangingPunct="1">
              <a:lnSpc>
                <a:spcPct val="90000"/>
              </a:lnSpc>
            </a:pPr>
            <a:endParaRPr lang="en-GB" sz="900" dirty="0">
              <a:latin typeface="+mn-lt"/>
            </a:endParaRPr>
          </a:p>
          <a:p>
            <a:pPr eaLnBrk="1" hangingPunct="1">
              <a:lnSpc>
                <a:spcPct val="90000"/>
              </a:lnSpc>
            </a:pPr>
            <a:r>
              <a:rPr lang="en-GB" dirty="0">
                <a:latin typeface="+mn-lt"/>
              </a:rPr>
              <a:t>Anna appeared as a virtual agent</a:t>
            </a:r>
          </a:p>
          <a:p>
            <a:pPr lvl="1">
              <a:lnSpc>
                <a:spcPct val="90000"/>
              </a:lnSpc>
            </a:pPr>
            <a:r>
              <a:rPr lang="en-GB" dirty="0">
                <a:latin typeface="+mn-lt"/>
              </a:rPr>
              <a:t>Blinked, moved her lips and head to suggest facial expressions </a:t>
            </a:r>
          </a:p>
          <a:p>
            <a:pPr eaLnBrk="1" hangingPunct="1">
              <a:lnSpc>
                <a:spcPct val="90000"/>
              </a:lnSpc>
            </a:pPr>
            <a:endParaRPr lang="en-GB" dirty="0">
              <a:latin typeface="Liberation Sans"/>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pic>
        <p:nvPicPr>
          <p:cNvPr id="5" name="Picture 4"/>
          <p:cNvPicPr>
            <a:picLocks noChangeAspect="1"/>
          </p:cNvPicPr>
          <p:nvPr/>
        </p:nvPicPr>
        <p:blipFill>
          <a:blip r:embed="rId3"/>
          <a:stretch>
            <a:fillRect/>
          </a:stretch>
        </p:blipFill>
        <p:spPr>
          <a:xfrm>
            <a:off x="4983634" y="1609720"/>
            <a:ext cx="3139132" cy="4682683"/>
          </a:xfrm>
          <a:prstGeom prst="rect">
            <a:avLst/>
          </a:prstGeom>
        </p:spPr>
      </p:pic>
    </p:spTree>
    <p:extLst>
      <p:ext uri="{BB962C8B-B14F-4D97-AF65-F5344CB8AC3E}">
        <p14:creationId xmlns:p14="http://schemas.microsoft.com/office/powerpoint/2010/main" val="1272506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idx="4294967295"/>
          </p:nvPr>
        </p:nvSpPr>
        <p:spPr>
          <a:xfrm>
            <a:off x="685800" y="228600"/>
            <a:ext cx="7772400" cy="1143000"/>
          </a:xfrm>
        </p:spPr>
        <p:txBody>
          <a:bodyPr/>
          <a:lstStyle/>
          <a:p>
            <a:pPr eaLnBrk="1" hangingPunct="1"/>
            <a:r>
              <a:rPr lang="en-GB" dirty="0">
                <a:latin typeface="+mj-lt"/>
              </a:rPr>
              <a:t>Frustrating interfaces</a:t>
            </a:r>
          </a:p>
        </p:txBody>
      </p:sp>
      <p:sp>
        <p:nvSpPr>
          <p:cNvPr id="41989" name="Rectangle 3"/>
          <p:cNvSpPr>
            <a:spLocks noGrp="1" noChangeArrowheads="1"/>
          </p:cNvSpPr>
          <p:nvPr>
            <p:ph type="body" idx="4294967295"/>
          </p:nvPr>
        </p:nvSpPr>
        <p:spPr>
          <a:xfrm>
            <a:off x="685800" y="1524000"/>
            <a:ext cx="8001000" cy="4713312"/>
          </a:xfrm>
        </p:spPr>
        <p:txBody>
          <a:bodyPr>
            <a:normAutofit lnSpcReduction="10000"/>
          </a:bodyPr>
          <a:lstStyle/>
          <a:p>
            <a:pPr eaLnBrk="1" hangingPunct="1">
              <a:lnSpc>
                <a:spcPct val="90000"/>
              </a:lnSpc>
            </a:pPr>
            <a:r>
              <a:rPr lang="en-GB" sz="2400" dirty="0">
                <a:latin typeface="+mn-lt"/>
              </a:rPr>
              <a:t>Many causes:</a:t>
            </a:r>
            <a:endParaRPr lang="en-GB" sz="2000" dirty="0">
              <a:latin typeface="+mn-lt"/>
            </a:endParaRPr>
          </a:p>
          <a:p>
            <a:pPr eaLnBrk="1" hangingPunct="1">
              <a:lnSpc>
                <a:spcPct val="90000"/>
              </a:lnSpc>
            </a:pPr>
            <a:endParaRPr lang="en-GB" sz="700" dirty="0">
              <a:latin typeface="+mn-lt"/>
            </a:endParaRPr>
          </a:p>
          <a:p>
            <a:pPr lvl="1" eaLnBrk="1" hangingPunct="1">
              <a:lnSpc>
                <a:spcPct val="90000"/>
              </a:lnSpc>
            </a:pPr>
            <a:r>
              <a:rPr lang="en-GB" sz="2000" dirty="0">
                <a:latin typeface="+mn-lt"/>
                <a:ea typeface="ＭＳ Ｐゴシック" charset="0"/>
              </a:rPr>
              <a:t>When an application </a:t>
            </a:r>
            <a:r>
              <a:rPr lang="en-GB" sz="2000" dirty="0" err="1">
                <a:latin typeface="+mn-lt"/>
                <a:ea typeface="ＭＳ Ｐゴシック" charset="0"/>
              </a:rPr>
              <a:t>doesn</a:t>
            </a:r>
            <a:r>
              <a:rPr lang="ja-JP" altLang="en-GB" sz="2000" dirty="0">
                <a:latin typeface="+mn-lt"/>
                <a:ea typeface="ＭＳ Ｐゴシック" charset="0"/>
              </a:rPr>
              <a:t>’</a:t>
            </a:r>
            <a:r>
              <a:rPr lang="en-GB" sz="2000" dirty="0">
                <a:latin typeface="+mn-lt"/>
                <a:ea typeface="ＭＳ Ｐゴシック" charset="0"/>
              </a:rPr>
              <a:t>t work properly or crashes</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a system </a:t>
            </a:r>
            <a:r>
              <a:rPr lang="en-GB" sz="2000" dirty="0" err="1">
                <a:latin typeface="+mn-lt"/>
                <a:ea typeface="ＭＳ Ｐゴシック" charset="0"/>
              </a:rPr>
              <a:t>doesn</a:t>
            </a:r>
            <a:r>
              <a:rPr lang="ja-JP" altLang="en-GB" sz="2000" dirty="0">
                <a:latin typeface="+mn-lt"/>
                <a:ea typeface="ＭＳ Ｐゴシック" charset="0"/>
              </a:rPr>
              <a:t>’</a:t>
            </a:r>
            <a:r>
              <a:rPr lang="en-GB" sz="2000" dirty="0">
                <a:latin typeface="+mn-lt"/>
                <a:ea typeface="ＭＳ Ｐゴシック" charset="0"/>
              </a:rPr>
              <a:t>t do what the user wants it to do</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a user</a:t>
            </a:r>
            <a:r>
              <a:rPr lang="ja-JP" altLang="en-GB" sz="2000" dirty="0">
                <a:latin typeface="+mn-lt"/>
                <a:ea typeface="ＭＳ Ｐゴシック" charset="0"/>
              </a:rPr>
              <a:t>’</a:t>
            </a:r>
            <a:r>
              <a:rPr lang="en-GB" sz="2000" dirty="0">
                <a:latin typeface="+mn-lt"/>
                <a:ea typeface="ＭＳ Ｐゴシック" charset="0"/>
              </a:rPr>
              <a:t>s expectations are not met</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a system does not provide sufficient information to enable the user to know what to do </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error messages pop up that are vague, obtuse or condemning</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the appearance of an interface is garish, noisy, gimmicky or patronizing</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a system requires users to carry out too many steps to perform a task, only to discover a mistake was made earlier and they need to start all over again</a:t>
            </a:r>
          </a:p>
          <a:p>
            <a:pPr lvl="1" eaLnBrk="1" hangingPunct="1">
              <a:lnSpc>
                <a:spcPct val="90000"/>
              </a:lnSpc>
              <a:buFontTx/>
              <a:buNone/>
            </a:pPr>
            <a:endParaRPr lang="en-GB" sz="16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03787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a:xfrm>
            <a:off x="685800" y="228600"/>
            <a:ext cx="7772400" cy="1143000"/>
          </a:xfrm>
        </p:spPr>
        <p:txBody>
          <a:bodyPr/>
          <a:lstStyle/>
          <a:p>
            <a:pPr eaLnBrk="1" hangingPunct="1"/>
            <a:r>
              <a:rPr lang="en-GB" dirty="0">
                <a:latin typeface="+mn-lt"/>
              </a:rPr>
              <a:t>Error messages</a:t>
            </a:r>
          </a:p>
        </p:txBody>
      </p:sp>
      <p:sp>
        <p:nvSpPr>
          <p:cNvPr id="46085" name="Rectangle 3"/>
          <p:cNvSpPr>
            <a:spLocks noGrp="1" noChangeArrowheads="1"/>
          </p:cNvSpPr>
          <p:nvPr>
            <p:ph type="body" idx="4294967295"/>
          </p:nvPr>
        </p:nvSpPr>
        <p:spPr>
          <a:xfrm>
            <a:off x="381000" y="1447800"/>
            <a:ext cx="8382000" cy="4789512"/>
          </a:xfrm>
        </p:spPr>
        <p:txBody>
          <a:bodyPr>
            <a:normAutofit lnSpcReduction="10000"/>
          </a:bodyPr>
          <a:lstStyle/>
          <a:p>
            <a:pPr algn="ctr" eaLnBrk="1" hangingPunct="1">
              <a:lnSpc>
                <a:spcPct val="90000"/>
              </a:lnSpc>
              <a:buFontTx/>
              <a:buNone/>
            </a:pPr>
            <a:r>
              <a:rPr lang="ja-JP" altLang="en-GB" sz="2200" dirty="0">
                <a:latin typeface="+mn-lt"/>
              </a:rPr>
              <a:t>“</a:t>
            </a:r>
            <a:r>
              <a:rPr lang="en-GB" sz="2200" dirty="0">
                <a:latin typeface="+mn-lt"/>
              </a:rPr>
              <a:t>The application Word Wonder has unexpectedly quit due to a type 2 error.</a:t>
            </a:r>
            <a:r>
              <a:rPr lang="ja-JP" altLang="en-GB" sz="2200" dirty="0">
                <a:latin typeface="+mn-lt"/>
              </a:rPr>
              <a:t>”</a:t>
            </a:r>
            <a:endParaRPr lang="en-GB" sz="2200" dirty="0">
              <a:latin typeface="+mn-lt"/>
            </a:endParaRPr>
          </a:p>
          <a:p>
            <a:pPr algn="ctr" eaLnBrk="1" hangingPunct="1">
              <a:lnSpc>
                <a:spcPct val="90000"/>
              </a:lnSpc>
              <a:buFontTx/>
              <a:buNone/>
            </a:pPr>
            <a:endParaRPr lang="en-GB" sz="700" dirty="0">
              <a:latin typeface="+mn-lt"/>
            </a:endParaRPr>
          </a:p>
          <a:p>
            <a:pPr algn="ctr" eaLnBrk="1" hangingPunct="1">
              <a:lnSpc>
                <a:spcPct val="90000"/>
              </a:lnSpc>
              <a:buFontTx/>
              <a:buNone/>
            </a:pPr>
            <a:r>
              <a:rPr lang="en-GB" sz="2600" dirty="0">
                <a:latin typeface="+mn-lt"/>
              </a:rPr>
              <a:t>Why not instead:</a:t>
            </a:r>
          </a:p>
          <a:p>
            <a:pPr algn="ctr" eaLnBrk="1" hangingPunct="1">
              <a:lnSpc>
                <a:spcPct val="90000"/>
              </a:lnSpc>
              <a:buFontTx/>
              <a:buNone/>
            </a:pPr>
            <a:endParaRPr lang="en-GB" sz="700" dirty="0">
              <a:latin typeface="+mn-lt"/>
            </a:endParaRPr>
          </a:p>
          <a:p>
            <a:pPr algn="ctr" eaLnBrk="1" hangingPunct="1">
              <a:lnSpc>
                <a:spcPct val="90000"/>
              </a:lnSpc>
              <a:buFontTx/>
              <a:buNone/>
            </a:pPr>
            <a:r>
              <a:rPr lang="ja-JP" altLang="en-GB" sz="2200" dirty="0">
                <a:latin typeface="+mn-lt"/>
              </a:rPr>
              <a:t>“</a:t>
            </a:r>
            <a:r>
              <a:rPr lang="en-GB" sz="2200" dirty="0">
                <a:latin typeface="+mn-lt"/>
              </a:rPr>
              <a:t>the application has </a:t>
            </a:r>
            <a:r>
              <a:rPr lang="en-GB" sz="2200" i="1" dirty="0">
                <a:latin typeface="+mn-lt"/>
              </a:rPr>
              <a:t>expectedly</a:t>
            </a:r>
            <a:r>
              <a:rPr lang="en-GB" sz="2200" dirty="0">
                <a:latin typeface="+mn-lt"/>
              </a:rPr>
              <a:t> quit due to poor coding in the operating system</a:t>
            </a:r>
            <a:r>
              <a:rPr lang="ja-JP" altLang="en-GB" sz="2200" dirty="0">
                <a:latin typeface="+mn-lt"/>
              </a:rPr>
              <a:t>”</a:t>
            </a:r>
            <a:endParaRPr lang="en-GB" sz="2200" dirty="0">
              <a:latin typeface="+mn-lt"/>
            </a:endParaRPr>
          </a:p>
          <a:p>
            <a:pPr eaLnBrk="1" hangingPunct="1">
              <a:lnSpc>
                <a:spcPct val="90000"/>
              </a:lnSpc>
            </a:pPr>
            <a:endParaRPr lang="en-GB" sz="2000" dirty="0">
              <a:latin typeface="+mn-lt"/>
            </a:endParaRPr>
          </a:p>
          <a:p>
            <a:pPr eaLnBrk="1" hangingPunct="1">
              <a:lnSpc>
                <a:spcPct val="90000"/>
              </a:lnSpc>
            </a:pPr>
            <a:r>
              <a:rPr lang="en-GB" sz="2400" dirty="0" err="1">
                <a:latin typeface="+mn-lt"/>
              </a:rPr>
              <a:t>Shneiderman</a:t>
            </a:r>
            <a:r>
              <a:rPr lang="ja-JP" altLang="en-GB" sz="2400" dirty="0">
                <a:latin typeface="+mn-lt"/>
              </a:rPr>
              <a:t>’</a:t>
            </a:r>
            <a:r>
              <a:rPr lang="en-GB" sz="2400" dirty="0">
                <a:latin typeface="+mn-lt"/>
              </a:rPr>
              <a:t>s classic guidelines for error messages include:</a:t>
            </a:r>
          </a:p>
          <a:p>
            <a:pPr eaLnBrk="1" hangingPunct="1">
              <a:lnSpc>
                <a:spcPct val="90000"/>
              </a:lnSpc>
            </a:pPr>
            <a:endParaRPr lang="en-GB" sz="1200" dirty="0">
              <a:latin typeface="+mn-lt"/>
            </a:endParaRPr>
          </a:p>
          <a:p>
            <a:pPr lvl="2" eaLnBrk="1" hangingPunct="1">
              <a:lnSpc>
                <a:spcPct val="90000"/>
              </a:lnSpc>
            </a:pPr>
            <a:r>
              <a:rPr lang="en-GB" sz="1800" dirty="0">
                <a:latin typeface="+mn-lt"/>
                <a:ea typeface="ＭＳ Ｐゴシック" charset="0"/>
              </a:rPr>
              <a:t>avoid using terms like FATAL, INVALID, BAD</a:t>
            </a:r>
          </a:p>
          <a:p>
            <a:pPr lvl="2" eaLnBrk="1" hangingPunct="1">
              <a:lnSpc>
                <a:spcPct val="90000"/>
              </a:lnSpc>
            </a:pPr>
            <a:r>
              <a:rPr lang="en-GB" sz="1800" dirty="0">
                <a:latin typeface="+mn-lt"/>
                <a:ea typeface="ＭＳ Ｐゴシック" charset="0"/>
              </a:rPr>
              <a:t>Audio warnings </a:t>
            </a:r>
          </a:p>
          <a:p>
            <a:pPr lvl="2" eaLnBrk="1" hangingPunct="1">
              <a:lnSpc>
                <a:spcPct val="90000"/>
              </a:lnSpc>
            </a:pPr>
            <a:r>
              <a:rPr lang="en-GB" sz="1800" dirty="0">
                <a:latin typeface="+mn-lt"/>
                <a:ea typeface="ＭＳ Ｐゴシック" charset="0"/>
              </a:rPr>
              <a:t>Avoid UPPERCASE and long code numbers</a:t>
            </a:r>
          </a:p>
          <a:p>
            <a:pPr lvl="2" eaLnBrk="1" hangingPunct="1">
              <a:lnSpc>
                <a:spcPct val="90000"/>
              </a:lnSpc>
            </a:pPr>
            <a:r>
              <a:rPr lang="en-GB" sz="1800" dirty="0">
                <a:latin typeface="+mn-lt"/>
                <a:ea typeface="ＭＳ Ｐゴシック" charset="0"/>
              </a:rPr>
              <a:t>Messages should be precise rather than vague</a:t>
            </a:r>
          </a:p>
          <a:p>
            <a:pPr lvl="2" eaLnBrk="1" hangingPunct="1">
              <a:lnSpc>
                <a:spcPct val="90000"/>
              </a:lnSpc>
            </a:pPr>
            <a:r>
              <a:rPr lang="en-GB" sz="1800" dirty="0">
                <a:latin typeface="+mn-lt"/>
                <a:ea typeface="ＭＳ Ｐゴシック" charset="0"/>
              </a:rPr>
              <a:t>Provide context-sensitive help</a:t>
            </a:r>
          </a:p>
          <a:p>
            <a:pPr eaLnBrk="1" hangingPunct="1">
              <a:lnSpc>
                <a:spcPct val="90000"/>
              </a:lnSpc>
              <a:buFontTx/>
              <a:buNone/>
            </a:pPr>
            <a:endParaRPr lang="en-GB" sz="1800" dirty="0">
              <a:latin typeface="Liberation Sans"/>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66702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idx="4294967295"/>
          </p:nvPr>
        </p:nvSpPr>
        <p:spPr/>
        <p:txBody>
          <a:bodyPr>
            <a:normAutofit fontScale="90000"/>
          </a:bodyPr>
          <a:lstStyle/>
          <a:p>
            <a:pPr eaLnBrk="1" hangingPunct="1"/>
            <a:r>
              <a:rPr lang="en-GB" dirty="0">
                <a:latin typeface="+mj-lt"/>
              </a:rPr>
              <a:t>A friendly cute image instead of the impersonal 404 error message</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pic>
        <p:nvPicPr>
          <p:cNvPr id="4" name="Picture 3"/>
          <p:cNvPicPr>
            <a:picLocks noChangeAspect="1"/>
          </p:cNvPicPr>
          <p:nvPr/>
        </p:nvPicPr>
        <p:blipFill>
          <a:blip r:embed="rId3"/>
          <a:stretch>
            <a:fillRect/>
          </a:stretch>
        </p:blipFill>
        <p:spPr>
          <a:xfrm>
            <a:off x="1841500" y="1896395"/>
            <a:ext cx="5754836" cy="3997635"/>
          </a:xfrm>
          <a:prstGeom prst="rect">
            <a:avLst/>
          </a:prstGeom>
        </p:spPr>
      </p:pic>
    </p:spTree>
    <p:extLst>
      <p:ext uri="{BB962C8B-B14F-4D97-AF65-F5344CB8AC3E}">
        <p14:creationId xmlns:p14="http://schemas.microsoft.com/office/powerpoint/2010/main" val="60881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idx="4294967295"/>
          </p:nvPr>
        </p:nvSpPr>
        <p:spPr>
          <a:xfrm>
            <a:off x="685800" y="381000"/>
            <a:ext cx="7772400" cy="1143000"/>
          </a:xfrm>
        </p:spPr>
        <p:txBody>
          <a:bodyPr>
            <a:normAutofit fontScale="90000"/>
          </a:bodyPr>
          <a:lstStyle/>
          <a:p>
            <a:pPr eaLnBrk="1" hangingPunct="1"/>
            <a:r>
              <a:rPr lang="en-GB" sz="3600" dirty="0">
                <a:latin typeface="+mj-lt"/>
              </a:rPr>
              <a:t>Dilemma: Should computers say they</a:t>
            </a:r>
            <a:r>
              <a:rPr lang="ja-JP" altLang="en-GB" sz="3600" dirty="0">
                <a:latin typeface="+mj-lt"/>
              </a:rPr>
              <a:t>’</a:t>
            </a:r>
            <a:r>
              <a:rPr lang="en-GB" sz="3600" dirty="0">
                <a:latin typeface="+mj-lt"/>
              </a:rPr>
              <a:t>re sorry?</a:t>
            </a:r>
          </a:p>
        </p:txBody>
      </p:sp>
      <p:sp>
        <p:nvSpPr>
          <p:cNvPr id="52229" name="Rectangle 3"/>
          <p:cNvSpPr>
            <a:spLocks noGrp="1" noChangeArrowheads="1"/>
          </p:cNvSpPr>
          <p:nvPr>
            <p:ph type="body" idx="4294967295"/>
          </p:nvPr>
        </p:nvSpPr>
        <p:spPr>
          <a:xfrm>
            <a:off x="304800" y="1484784"/>
            <a:ext cx="8534400" cy="4824536"/>
          </a:xfrm>
        </p:spPr>
        <p:txBody>
          <a:bodyPr>
            <a:noAutofit/>
          </a:bodyPr>
          <a:lstStyle/>
          <a:p>
            <a:pPr eaLnBrk="1" hangingPunct="1">
              <a:lnSpc>
                <a:spcPct val="90000"/>
              </a:lnSpc>
            </a:pPr>
            <a:r>
              <a:rPr lang="en-GB" sz="2800" dirty="0">
                <a:latin typeface="+mn-lt"/>
              </a:rPr>
              <a:t>Reeves and Naas (1996) argue that computers should be made to apologize</a:t>
            </a:r>
          </a:p>
          <a:p>
            <a:pPr eaLnBrk="1" hangingPunct="1">
              <a:lnSpc>
                <a:spcPct val="90000"/>
              </a:lnSpc>
            </a:pPr>
            <a:r>
              <a:rPr lang="en-GB" sz="2800" dirty="0">
                <a:latin typeface="+mn-lt"/>
              </a:rPr>
              <a:t>Should emulate human etiquette</a:t>
            </a:r>
          </a:p>
          <a:p>
            <a:pPr eaLnBrk="1" hangingPunct="1">
              <a:lnSpc>
                <a:spcPct val="90000"/>
              </a:lnSpc>
            </a:pPr>
            <a:r>
              <a:rPr lang="en-GB" sz="2800" dirty="0">
                <a:latin typeface="+mn-lt"/>
              </a:rPr>
              <a:t>Would users be as forgiving of computers saying sorry as people are of each other when saying sorry?</a:t>
            </a:r>
          </a:p>
          <a:p>
            <a:pPr eaLnBrk="1" hangingPunct="1">
              <a:lnSpc>
                <a:spcPct val="90000"/>
              </a:lnSpc>
            </a:pPr>
            <a:r>
              <a:rPr lang="en-GB" sz="2800" dirty="0">
                <a:latin typeface="+mn-lt"/>
              </a:rPr>
              <a:t>How sincere would they think the computer was being? For example, after a system crash:</a:t>
            </a:r>
          </a:p>
          <a:p>
            <a:pPr lvl="1" eaLnBrk="1" hangingPunct="1">
              <a:lnSpc>
                <a:spcPct val="90000"/>
              </a:lnSpc>
            </a:pPr>
            <a:r>
              <a:rPr lang="ja-JP" altLang="en-GB" sz="2400" dirty="0">
                <a:latin typeface="+mn-lt"/>
                <a:ea typeface="ＭＳ Ｐゴシック" charset="0"/>
              </a:rPr>
              <a:t>“</a:t>
            </a:r>
            <a:r>
              <a:rPr lang="en-GB" sz="2400" dirty="0">
                <a:latin typeface="+mn-lt"/>
                <a:ea typeface="ＭＳ Ｐゴシック" charset="0"/>
              </a:rPr>
              <a:t>I</a:t>
            </a:r>
            <a:r>
              <a:rPr lang="ja-JP" altLang="en-GB" sz="2400" dirty="0">
                <a:latin typeface="+mn-lt"/>
                <a:ea typeface="ＭＳ Ｐゴシック" charset="0"/>
              </a:rPr>
              <a:t>’</a:t>
            </a:r>
            <a:r>
              <a:rPr lang="en-GB" sz="2400" dirty="0">
                <a:latin typeface="+mn-lt"/>
                <a:ea typeface="ＭＳ Ｐゴシック" charset="0"/>
              </a:rPr>
              <a:t>m really sorry I crashed. I</a:t>
            </a:r>
            <a:r>
              <a:rPr lang="ja-JP" altLang="en-GB" sz="2400" dirty="0">
                <a:latin typeface="+mn-lt"/>
                <a:ea typeface="ＭＳ Ｐゴシック" charset="0"/>
              </a:rPr>
              <a:t>’</a:t>
            </a:r>
            <a:r>
              <a:rPr lang="en-GB" sz="2400" dirty="0" err="1">
                <a:latin typeface="+mn-lt"/>
                <a:ea typeface="ＭＳ Ｐゴシック" charset="0"/>
              </a:rPr>
              <a:t>ll</a:t>
            </a:r>
            <a:r>
              <a:rPr lang="en-GB" sz="2400" dirty="0">
                <a:latin typeface="+mn-lt"/>
                <a:ea typeface="ＭＳ Ｐゴシック" charset="0"/>
              </a:rPr>
              <a:t> try not to do it again</a:t>
            </a:r>
            <a:r>
              <a:rPr lang="ja-JP" altLang="en-GB" sz="2400" dirty="0">
                <a:latin typeface="+mn-lt"/>
                <a:ea typeface="ＭＳ Ｐゴシック" charset="0"/>
              </a:rPr>
              <a:t>”</a:t>
            </a:r>
            <a:endParaRPr lang="en-GB" sz="2400" dirty="0">
              <a:latin typeface="+mn-lt"/>
              <a:ea typeface="ＭＳ Ｐゴシック" charset="0"/>
            </a:endParaRPr>
          </a:p>
          <a:p>
            <a:pPr eaLnBrk="1" hangingPunct="1">
              <a:lnSpc>
                <a:spcPct val="90000"/>
              </a:lnSpc>
            </a:pPr>
            <a:r>
              <a:rPr lang="en-GB" sz="2800" dirty="0">
                <a:latin typeface="+mn-lt"/>
              </a:rPr>
              <a:t>How else should computers communicate with users?</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596376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mj-lt"/>
              </a:rPr>
              <a:t>Dilemma: Should Voice assistants teach kids good manners?</a:t>
            </a:r>
          </a:p>
        </p:txBody>
      </p:sp>
      <p:sp>
        <p:nvSpPr>
          <p:cNvPr id="5" name="Content Placeholder 4"/>
          <p:cNvSpPr>
            <a:spLocks noGrp="1"/>
          </p:cNvSpPr>
          <p:nvPr>
            <p:ph idx="1"/>
          </p:nvPr>
        </p:nvSpPr>
        <p:spPr/>
        <p:txBody>
          <a:bodyPr>
            <a:normAutofit fontScale="77500" lnSpcReduction="20000"/>
          </a:bodyPr>
          <a:lstStyle/>
          <a:p>
            <a:r>
              <a:rPr lang="en-US" dirty="0">
                <a:latin typeface="+mn-lt"/>
              </a:rPr>
              <a:t>Many children talk to Alexa as if she was their friend</a:t>
            </a:r>
          </a:p>
          <a:p>
            <a:r>
              <a:rPr lang="en-US" dirty="0">
                <a:latin typeface="+mn-lt"/>
              </a:rPr>
              <a:t>They also learn that it is not necessary to say please and thank you to her when asking questions</a:t>
            </a:r>
          </a:p>
          <a:p>
            <a:r>
              <a:rPr lang="en-US" dirty="0">
                <a:latin typeface="+mn-lt"/>
              </a:rPr>
              <a:t>Is this lack of using etiquette a problem?</a:t>
            </a:r>
          </a:p>
          <a:p>
            <a:r>
              <a:rPr lang="en-US" dirty="0">
                <a:latin typeface="+mn-lt"/>
              </a:rPr>
              <a:t>Would it transfer over to real life situations?</a:t>
            </a:r>
          </a:p>
          <a:p>
            <a:pPr lvl="1"/>
            <a:r>
              <a:rPr lang="en-US" dirty="0">
                <a:latin typeface="+mn-lt"/>
              </a:rPr>
              <a:t>e.g. demanding “Aunty, get me my drink.”</a:t>
            </a:r>
          </a:p>
          <a:p>
            <a:r>
              <a:rPr lang="en-US" dirty="0">
                <a:latin typeface="+mn-lt"/>
              </a:rPr>
              <a:t>Parents should still teach their kids good manners</a:t>
            </a:r>
          </a:p>
          <a:p>
            <a:r>
              <a:rPr lang="en-US" dirty="0">
                <a:latin typeface="+mn-lt"/>
              </a:rPr>
              <a:t>Alexa can be configured to be polite as well</a:t>
            </a:r>
          </a:p>
          <a:p>
            <a:r>
              <a:rPr lang="en-US" dirty="0">
                <a:latin typeface="+mn-lt"/>
              </a:rPr>
              <a:t>How much parental control should voice assistants be given?</a:t>
            </a:r>
          </a:p>
          <a:p>
            <a:r>
              <a:rPr lang="en-US" dirty="0">
                <a:latin typeface="+mn-lt"/>
              </a:rPr>
              <a:t>Would children find it weird or creepy that their Alexa (who is their friend) nags them to clean their teeth?</a:t>
            </a:r>
          </a:p>
          <a:p>
            <a:endParaRPr lang="en-US" dirty="0">
              <a:latin typeface="+mn-lt"/>
            </a:endParaRPr>
          </a:p>
          <a:p>
            <a:endParaRPr lang="en-US" dirty="0"/>
          </a:p>
          <a:p>
            <a:endParaRPr lang="en-US" dirty="0"/>
          </a:p>
        </p:txBody>
      </p:sp>
      <p:sp>
        <p:nvSpPr>
          <p:cNvPr id="2" name="Footer Placeholder 1"/>
          <p:cNvSpPr>
            <a:spLocks noGrp="1"/>
          </p:cNvSpPr>
          <p:nvPr>
            <p:ph type="ftr" sz="quarter" idx="11"/>
          </p:nvPr>
        </p:nvSpPr>
        <p:spPr/>
        <p:txBody>
          <a:bodyPr/>
          <a:lstStyle/>
          <a:p>
            <a:r>
              <a:rPr lang="en-GB"/>
              <a:t>www.id-book.com</a:t>
            </a:r>
          </a:p>
        </p:txBody>
      </p:sp>
      <p:sp>
        <p:nvSpPr>
          <p:cNvPr id="3" name="Slide Number Placeholder 2"/>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1555575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latin typeface="+mj-lt"/>
              </a:rPr>
              <a:t>Affective Computing and Emotional AI</a:t>
            </a:r>
          </a:p>
        </p:txBody>
      </p:sp>
      <p:sp>
        <p:nvSpPr>
          <p:cNvPr id="6" name="Content Placeholder 5"/>
          <p:cNvSpPr>
            <a:spLocks noGrp="1"/>
          </p:cNvSpPr>
          <p:nvPr>
            <p:ph idx="1"/>
          </p:nvPr>
        </p:nvSpPr>
        <p:spPr/>
        <p:txBody>
          <a:bodyPr>
            <a:normAutofit fontScale="70000" lnSpcReduction="20000"/>
          </a:bodyPr>
          <a:lstStyle/>
          <a:p>
            <a:r>
              <a:rPr lang="en-US" i="1" dirty="0">
                <a:latin typeface="+mn-lt"/>
              </a:rPr>
              <a:t>Affective computing </a:t>
            </a:r>
            <a:r>
              <a:rPr lang="en-US" dirty="0">
                <a:latin typeface="+mn-lt"/>
              </a:rPr>
              <a:t>concerned with how to use computers to recognize and express emotions as humans do (Picard, 1998)</a:t>
            </a:r>
          </a:p>
          <a:p>
            <a:r>
              <a:rPr lang="en-US" dirty="0">
                <a:latin typeface="+mn-lt"/>
              </a:rPr>
              <a:t>Involves designing ways for people to communicate their emotional state</a:t>
            </a:r>
          </a:p>
          <a:p>
            <a:r>
              <a:rPr lang="en-US" dirty="0">
                <a:latin typeface="+mn-lt"/>
              </a:rPr>
              <a:t>Uses sensing technologies to measure GSR, facial expressions, gestures, body movement</a:t>
            </a:r>
          </a:p>
          <a:p>
            <a:r>
              <a:rPr lang="en-US" dirty="0">
                <a:latin typeface="+mn-lt"/>
              </a:rPr>
              <a:t>Explores how affect influences personal health</a:t>
            </a:r>
          </a:p>
          <a:p>
            <a:endParaRPr lang="en-US" sz="1200" dirty="0">
              <a:latin typeface="+mn-lt"/>
            </a:endParaRPr>
          </a:p>
          <a:p>
            <a:r>
              <a:rPr lang="en-US" i="1" dirty="0">
                <a:latin typeface="+mn-lt"/>
              </a:rPr>
              <a:t>Emotional AI </a:t>
            </a:r>
            <a:r>
              <a:rPr lang="en-US" dirty="0">
                <a:latin typeface="+mn-lt"/>
              </a:rPr>
              <a:t>aims to automate the measurement of feelings and behavior using AI to infer them from facial expressions and voice</a:t>
            </a:r>
          </a:p>
          <a:p>
            <a:r>
              <a:rPr lang="en-US" dirty="0">
                <a:latin typeface="+mn-lt"/>
              </a:rPr>
              <a:t> Aim is to predict user’s emotions and aspects of their behavior </a:t>
            </a:r>
          </a:p>
          <a:p>
            <a:pPr lvl="1"/>
            <a:r>
              <a:rPr lang="en-US" dirty="0">
                <a:latin typeface="+mn-lt"/>
              </a:rPr>
              <a:t>e.g. what is someone most likely to buy online when feeling sad, bored or happy</a:t>
            </a:r>
          </a:p>
        </p:txBody>
      </p:sp>
      <p:sp>
        <p:nvSpPr>
          <p:cNvPr id="7" name="Footer Placeholder 6"/>
          <p:cNvSpPr>
            <a:spLocks noGrp="1"/>
          </p:cNvSpPr>
          <p:nvPr>
            <p:ph type="ftr" sz="quarter" idx="11"/>
          </p:nvPr>
        </p:nvSpPr>
        <p:spPr/>
        <p:txBody>
          <a:bodyPr/>
          <a:lstStyle/>
          <a:p>
            <a:r>
              <a:rPr lang="en-GB" dirty="0">
                <a:solidFill>
                  <a:schemeClr val="accent6">
                    <a:lumMod val="75000"/>
                  </a:schemeClr>
                </a:solidFill>
              </a:rPr>
              <a:t>www.id-book.com</a:t>
            </a:r>
          </a:p>
        </p:txBody>
      </p:sp>
      <p:sp>
        <p:nvSpPr>
          <p:cNvPr id="8" name="Slide Number Placeholder 7"/>
          <p:cNvSpPr>
            <a:spLocks noGrp="1"/>
          </p:cNvSpPr>
          <p:nvPr>
            <p:ph type="sldNum" sz="quarter" idx="12"/>
          </p:nvPr>
        </p:nvSpPr>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1483300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Techniques used</a:t>
            </a:r>
          </a:p>
        </p:txBody>
      </p:sp>
      <p:sp>
        <p:nvSpPr>
          <p:cNvPr id="3" name="Content Placeholder 2"/>
          <p:cNvSpPr>
            <a:spLocks noGrp="1"/>
          </p:cNvSpPr>
          <p:nvPr>
            <p:ph idx="1"/>
          </p:nvPr>
        </p:nvSpPr>
        <p:spPr/>
        <p:txBody>
          <a:bodyPr>
            <a:normAutofit lnSpcReduction="10000"/>
          </a:bodyPr>
          <a:lstStyle/>
          <a:p>
            <a:r>
              <a:rPr lang="en-GB" dirty="0">
                <a:latin typeface="+mn-lt"/>
              </a:rPr>
              <a:t>Cameras for measuring facial expressions</a:t>
            </a:r>
          </a:p>
          <a:p>
            <a:r>
              <a:rPr lang="en-GB" sz="1000" dirty="0">
                <a:latin typeface="+mn-lt"/>
              </a:rPr>
              <a:t>.</a:t>
            </a:r>
            <a:endParaRPr lang="en-GB" sz="1100" dirty="0">
              <a:latin typeface="+mn-lt"/>
            </a:endParaRPr>
          </a:p>
          <a:p>
            <a:r>
              <a:rPr lang="en-GB" dirty="0">
                <a:latin typeface="+mn-lt"/>
              </a:rPr>
              <a:t>Biosensors placed on fingers or palms to measure GSR</a:t>
            </a:r>
          </a:p>
          <a:p>
            <a:endParaRPr lang="en-GB" sz="1100" dirty="0">
              <a:latin typeface="+mn-lt"/>
            </a:endParaRPr>
          </a:p>
          <a:p>
            <a:r>
              <a:rPr lang="en-GB" dirty="0">
                <a:latin typeface="+mn-lt"/>
              </a:rPr>
              <a:t>Affective expression in speech (e.g. intonation, pitch, loudness)</a:t>
            </a:r>
          </a:p>
          <a:p>
            <a:r>
              <a:rPr lang="en-GB" dirty="0">
                <a:latin typeface="+mn-lt"/>
              </a:rPr>
              <a:t>Body movement and gestures using accelerometers and motion capture systems</a:t>
            </a:r>
          </a:p>
          <a:p>
            <a:endParaRPr lang="en-GB" sz="1100" dirty="0">
              <a:latin typeface="+mn-lt"/>
            </a:endParaRPr>
          </a:p>
        </p:txBody>
      </p:sp>
      <p:sp>
        <p:nvSpPr>
          <p:cNvPr id="7" name="Footer Placeholder 6"/>
          <p:cNvSpPr>
            <a:spLocks noGrp="1"/>
          </p:cNvSpPr>
          <p:nvPr>
            <p:ph type="ftr" sz="quarter" idx="11"/>
          </p:nvPr>
        </p:nvSpPr>
        <p:spPr/>
        <p:txBody>
          <a:bodyPr/>
          <a:lstStyle/>
          <a:p>
            <a:r>
              <a:rPr lang="en-GB" dirty="0">
                <a:solidFill>
                  <a:schemeClr val="accent6">
                    <a:lumMod val="75000"/>
                  </a:schemeClr>
                </a:solidFill>
              </a:rPr>
              <a:t>www.id-book.com</a:t>
            </a:r>
          </a:p>
        </p:txBody>
      </p:sp>
      <p:sp>
        <p:nvSpPr>
          <p:cNvPr id="8" name="Slide Number Placeholder 7"/>
          <p:cNvSpPr>
            <a:spLocks noGrp="1"/>
          </p:cNvSpPr>
          <p:nvPr>
            <p:ph type="sldNum" sz="quarter" idx="12"/>
          </p:nvPr>
        </p:nvSpPr>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412364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Classification of emotions</a:t>
            </a:r>
          </a:p>
        </p:txBody>
      </p:sp>
      <p:sp>
        <p:nvSpPr>
          <p:cNvPr id="3" name="Content Placeholder 2"/>
          <p:cNvSpPr>
            <a:spLocks noGrp="1"/>
          </p:cNvSpPr>
          <p:nvPr>
            <p:ph idx="1"/>
          </p:nvPr>
        </p:nvSpPr>
        <p:spPr/>
        <p:txBody>
          <a:bodyPr>
            <a:normAutofit/>
          </a:bodyPr>
          <a:lstStyle/>
          <a:p>
            <a:r>
              <a:rPr lang="en-GB" dirty="0">
                <a:latin typeface="+mn-lt"/>
              </a:rPr>
              <a:t>Six core expressions typically measured:</a:t>
            </a:r>
          </a:p>
          <a:p>
            <a:pPr lvl="1"/>
            <a:r>
              <a:rPr lang="en-GB" dirty="0">
                <a:latin typeface="+mn-lt"/>
              </a:rPr>
              <a:t>sadness, disgust, fear, anger, contempt, joy</a:t>
            </a:r>
          </a:p>
          <a:p>
            <a:r>
              <a:rPr lang="en-GB" dirty="0">
                <a:latin typeface="+mn-lt"/>
              </a:rPr>
              <a:t>Type of facial expression chosen by AI through detecting presence of absence of:</a:t>
            </a:r>
          </a:p>
          <a:p>
            <a:pPr lvl="1"/>
            <a:r>
              <a:rPr lang="en-GB" dirty="0">
                <a:latin typeface="+mn-lt"/>
              </a:rPr>
              <a:t>Smiling, eye widening, brow raising, brow furrowing, raising a cheek, mouth opening, upper-lip raising, wrinkling of the nose</a:t>
            </a:r>
          </a:p>
          <a:p>
            <a:endParaRPr lang="en-GB" dirty="0">
              <a:latin typeface="+mn-lt"/>
            </a:endParaRPr>
          </a:p>
          <a:p>
            <a:endParaRPr lang="en-US" dirty="0"/>
          </a:p>
        </p:txBody>
      </p:sp>
      <p:sp>
        <p:nvSpPr>
          <p:cNvPr id="7" name="Footer Placeholder 6"/>
          <p:cNvSpPr>
            <a:spLocks noGrp="1"/>
          </p:cNvSpPr>
          <p:nvPr>
            <p:ph type="ftr" sz="quarter" idx="11"/>
          </p:nvPr>
        </p:nvSpPr>
        <p:spPr/>
        <p:txBody>
          <a:bodyPr/>
          <a:lstStyle/>
          <a:p>
            <a:r>
              <a:rPr lang="en-GB" dirty="0">
                <a:solidFill>
                  <a:schemeClr val="accent6">
                    <a:lumMod val="75000"/>
                  </a:schemeClr>
                </a:solidFill>
              </a:rPr>
              <a:t>www.id-book.com</a:t>
            </a:r>
          </a:p>
        </p:txBody>
      </p:sp>
      <p:sp>
        <p:nvSpPr>
          <p:cNvPr id="8" name="Slide Number Placeholder 7"/>
          <p:cNvSpPr>
            <a:spLocks noGrp="1"/>
          </p:cNvSpPr>
          <p:nvPr>
            <p:ph type="sldNum" sz="quarter" idx="12"/>
          </p:nvPr>
        </p:nvSpPr>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3082055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Facial coding using </a:t>
            </a:r>
            <a:r>
              <a:rPr lang="en-US" dirty="0" err="1">
                <a:latin typeface="+mj-lt"/>
              </a:rPr>
              <a:t>Affdex</a:t>
            </a:r>
            <a:r>
              <a:rPr lang="en-US" dirty="0">
                <a:latin typeface="+mj-lt"/>
              </a:rPr>
              <a:t> software</a:t>
            </a:r>
          </a:p>
        </p:txBody>
      </p:sp>
      <p:pic>
        <p:nvPicPr>
          <p:cNvPr id="6" name="Content Placeholder 5"/>
          <p:cNvPicPr>
            <a:picLocks noGrp="1" noChangeAspect="1"/>
          </p:cNvPicPr>
          <p:nvPr>
            <p:ph idx="1"/>
          </p:nvPr>
        </p:nvPicPr>
        <p:blipFill>
          <a:blip r:embed="rId2"/>
          <a:stretch>
            <a:fillRect/>
          </a:stretch>
        </p:blipFill>
        <p:spPr>
          <a:xfrm>
            <a:off x="2339752" y="1772816"/>
            <a:ext cx="4346638" cy="4588118"/>
          </a:xfrm>
          <a:prstGeom prst="rect">
            <a:avLst/>
          </a:prstGeom>
        </p:spPr>
      </p:pic>
      <p:sp>
        <p:nvSpPr>
          <p:cNvPr id="4" name="Footer Placeholder 3"/>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9190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683568" y="476672"/>
            <a:ext cx="7772400" cy="1143000"/>
          </a:xfrm>
        </p:spPr>
        <p:txBody>
          <a:bodyPr>
            <a:normAutofit fontScale="90000"/>
          </a:bodyPr>
          <a:lstStyle/>
          <a:p>
            <a:pPr eaLnBrk="1" hangingPunct="1"/>
            <a:r>
              <a:rPr lang="en-GB" dirty="0">
                <a:latin typeface="+mj-lt"/>
              </a:rPr>
              <a:t>Emotions and the user experience</a:t>
            </a:r>
          </a:p>
        </p:txBody>
      </p:sp>
      <p:sp>
        <p:nvSpPr>
          <p:cNvPr id="17413" name="Rectangle 3"/>
          <p:cNvSpPr>
            <a:spLocks noGrp="1" noChangeArrowheads="1"/>
          </p:cNvSpPr>
          <p:nvPr>
            <p:ph type="body" idx="4294967295"/>
          </p:nvPr>
        </p:nvSpPr>
        <p:spPr>
          <a:xfrm>
            <a:off x="395536" y="1916832"/>
            <a:ext cx="8229600" cy="4525962"/>
          </a:xfrm>
        </p:spPr>
        <p:txBody>
          <a:bodyPr/>
          <a:lstStyle/>
          <a:p>
            <a:pPr eaLnBrk="1" hangingPunct="1"/>
            <a:r>
              <a:rPr lang="en-GB" sz="2400" dirty="0">
                <a:latin typeface="+mj-lt"/>
              </a:rPr>
              <a:t>HCI has traditionally been about designing efficient and effective systems</a:t>
            </a:r>
            <a:endParaRPr lang="en-GB" sz="1200" dirty="0">
              <a:latin typeface="+mj-lt"/>
            </a:endParaRPr>
          </a:p>
          <a:p>
            <a:pPr eaLnBrk="1" hangingPunct="1"/>
            <a:r>
              <a:rPr lang="en-GB" sz="2400" dirty="0">
                <a:latin typeface="+mj-lt"/>
              </a:rPr>
              <a:t>Now more about how to design interactive systems that make people respond in certain ways</a:t>
            </a:r>
          </a:p>
          <a:p>
            <a:pPr eaLnBrk="1" hangingPunct="1"/>
            <a:endParaRPr lang="en-GB" sz="800" dirty="0">
              <a:latin typeface="+mj-lt"/>
            </a:endParaRPr>
          </a:p>
          <a:p>
            <a:pPr lvl="1" eaLnBrk="1" hangingPunct="1"/>
            <a:r>
              <a:rPr lang="en-GB" sz="2000" dirty="0">
                <a:latin typeface="+mj-lt"/>
                <a:ea typeface="ＭＳ Ｐゴシック" charset="0"/>
              </a:rPr>
              <a:t> e.g. to be happy, to be trusting, to learn, to be motivated</a:t>
            </a:r>
          </a:p>
          <a:p>
            <a:pPr lvl="1" eaLnBrk="1" hangingPunct="1"/>
            <a:endParaRPr lang="en-GB" sz="1200" dirty="0">
              <a:latin typeface="+mj-lt"/>
              <a:ea typeface="ＭＳ Ｐゴシック" charset="0"/>
            </a:endParaRPr>
          </a:p>
          <a:p>
            <a:pPr eaLnBrk="1" hangingPunct="1"/>
            <a:r>
              <a:rPr lang="en-GB" sz="2400" dirty="0">
                <a:latin typeface="+mj-lt"/>
              </a:rPr>
              <a:t>Emotional interaction is concerned with how we feel and react when interacting with technologies </a:t>
            </a:r>
          </a:p>
          <a:p>
            <a:pPr eaLnBrk="1" hangingPunct="1"/>
            <a:r>
              <a:rPr lang="en-GB" sz="2400" dirty="0">
                <a:latin typeface="+mj-lt"/>
              </a:rPr>
              <a:t>Affective computing is improving with better recognition software and machine learning algorithms</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11292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How is this emotional data used?</a:t>
            </a:r>
          </a:p>
        </p:txBody>
      </p:sp>
      <p:sp>
        <p:nvSpPr>
          <p:cNvPr id="3" name="Content Placeholder 2"/>
          <p:cNvSpPr>
            <a:spLocks noGrp="1"/>
          </p:cNvSpPr>
          <p:nvPr>
            <p:ph idx="1"/>
          </p:nvPr>
        </p:nvSpPr>
        <p:spPr/>
        <p:txBody>
          <a:bodyPr>
            <a:normAutofit fontScale="85000" lnSpcReduction="10000"/>
          </a:bodyPr>
          <a:lstStyle/>
          <a:p>
            <a:r>
              <a:rPr lang="en-GB" dirty="0">
                <a:latin typeface="+mn-lt"/>
              </a:rPr>
              <a:t>If user screws up their face when an ad pops up -&gt; feel disgust</a:t>
            </a:r>
          </a:p>
          <a:p>
            <a:endParaRPr lang="en-GB" sz="600" dirty="0">
              <a:latin typeface="+mn-lt"/>
            </a:endParaRPr>
          </a:p>
          <a:p>
            <a:r>
              <a:rPr lang="en-GB" dirty="0">
                <a:latin typeface="+mn-lt"/>
              </a:rPr>
              <a:t>If start smiling -&gt; they are feeling happy </a:t>
            </a:r>
          </a:p>
          <a:p>
            <a:endParaRPr lang="en-GB" sz="600" dirty="0">
              <a:latin typeface="+mn-lt"/>
            </a:endParaRPr>
          </a:p>
          <a:p>
            <a:r>
              <a:rPr lang="en-GB" dirty="0">
                <a:latin typeface="+mn-lt"/>
              </a:rPr>
              <a:t>Website can adapt its ad, movie storyline or content to match user’s emotional state</a:t>
            </a:r>
          </a:p>
          <a:p>
            <a:r>
              <a:rPr lang="en-GB" dirty="0">
                <a:latin typeface="+mn-lt"/>
              </a:rPr>
              <a:t>If system used in a car it might detect an angry driver and suggest driver takes a deep breath</a:t>
            </a:r>
          </a:p>
          <a:p>
            <a:r>
              <a:rPr lang="en-GB" dirty="0">
                <a:latin typeface="+mn-lt"/>
              </a:rPr>
              <a:t>Eye-tracking, finger pulse, speech and words/phrases also analysed when tweeting or posting to Facebook </a:t>
            </a:r>
            <a:endParaRPr lang="en-US" dirty="0">
              <a:latin typeface="+mn-lt"/>
            </a:endParaRPr>
          </a:p>
        </p:txBody>
      </p:sp>
      <p:sp>
        <p:nvSpPr>
          <p:cNvPr id="7" name="Footer Placeholder 6"/>
          <p:cNvSpPr>
            <a:spLocks noGrp="1"/>
          </p:cNvSpPr>
          <p:nvPr>
            <p:ph type="ftr" sz="quarter" idx="11"/>
          </p:nvPr>
        </p:nvSpPr>
        <p:spPr/>
        <p:txBody>
          <a:bodyPr/>
          <a:lstStyle/>
          <a:p>
            <a:r>
              <a:rPr lang="en-GB" dirty="0">
                <a:solidFill>
                  <a:schemeClr val="accent6">
                    <a:lumMod val="75000"/>
                  </a:schemeClr>
                </a:solidFill>
              </a:rPr>
              <a:t>www.id-book.com</a:t>
            </a:r>
          </a:p>
        </p:txBody>
      </p:sp>
      <p:sp>
        <p:nvSpPr>
          <p:cNvPr id="8" name="Slide Number Placeholder 7"/>
          <p:cNvSpPr>
            <a:spLocks noGrp="1"/>
          </p:cNvSpPr>
          <p:nvPr>
            <p:ph type="sldNum" sz="quarter" idx="12"/>
          </p:nvPr>
        </p:nvSpPr>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2824000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Indirect emotion detection</a:t>
            </a:r>
          </a:p>
        </p:txBody>
      </p:sp>
      <p:sp>
        <p:nvSpPr>
          <p:cNvPr id="3" name="Content Placeholder 2"/>
          <p:cNvSpPr>
            <a:spLocks noGrp="1"/>
          </p:cNvSpPr>
          <p:nvPr>
            <p:ph idx="1"/>
          </p:nvPr>
        </p:nvSpPr>
        <p:spPr>
          <a:xfrm>
            <a:off x="457200" y="1340768"/>
            <a:ext cx="8229600" cy="4785395"/>
          </a:xfrm>
        </p:spPr>
        <p:txBody>
          <a:bodyPr>
            <a:normAutofit/>
          </a:bodyPr>
          <a:lstStyle/>
          <a:p>
            <a:r>
              <a:rPr lang="en-GB" dirty="0">
                <a:latin typeface="+mn-lt"/>
              </a:rPr>
              <a:t>Also used more to infer or predict someone’s </a:t>
            </a:r>
            <a:r>
              <a:rPr lang="en-GB" dirty="0" err="1">
                <a:latin typeface="+mn-lt"/>
              </a:rPr>
              <a:t>behavior</a:t>
            </a:r>
            <a:endParaRPr lang="en-GB" dirty="0">
              <a:latin typeface="+mn-lt"/>
            </a:endParaRPr>
          </a:p>
          <a:p>
            <a:pPr lvl="1"/>
            <a:r>
              <a:rPr lang="en-GB" dirty="0">
                <a:latin typeface="+mn-lt"/>
              </a:rPr>
              <a:t>e.g. determining a person’s suitability for a job or how they will vote at an election</a:t>
            </a:r>
          </a:p>
          <a:p>
            <a:r>
              <a:rPr lang="en-GB" dirty="0">
                <a:latin typeface="+mn-lt"/>
              </a:rPr>
              <a:t>Do you think it is ethical that technology can read your emotions from your facial expressions or from your tweets?</a:t>
            </a:r>
          </a:p>
          <a:p>
            <a:endParaRPr lang="en-US" dirty="0"/>
          </a:p>
        </p:txBody>
      </p:sp>
      <p:sp>
        <p:nvSpPr>
          <p:cNvPr id="7" name="Footer Placeholder 6"/>
          <p:cNvSpPr>
            <a:spLocks noGrp="1"/>
          </p:cNvSpPr>
          <p:nvPr>
            <p:ph type="ftr" sz="quarter" idx="11"/>
          </p:nvPr>
        </p:nvSpPr>
        <p:spPr/>
        <p:txBody>
          <a:bodyPr/>
          <a:lstStyle/>
          <a:p>
            <a:r>
              <a:rPr lang="en-GB" dirty="0">
                <a:solidFill>
                  <a:schemeClr val="accent6">
                    <a:lumMod val="75000"/>
                  </a:schemeClr>
                </a:solidFill>
              </a:rPr>
              <a:t>www.id-book.com</a:t>
            </a:r>
          </a:p>
        </p:txBody>
      </p:sp>
      <p:sp>
        <p:nvSpPr>
          <p:cNvPr id="8" name="Slide Number Placeholder 7"/>
          <p:cNvSpPr>
            <a:spLocks noGrp="1"/>
          </p:cNvSpPr>
          <p:nvPr>
            <p:ph type="sldNum" sz="quarter" idx="12"/>
          </p:nvPr>
        </p:nvSpPr>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1083628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idx="4294967295"/>
          </p:nvPr>
        </p:nvSpPr>
        <p:spPr/>
        <p:txBody>
          <a:bodyPr>
            <a:normAutofit fontScale="90000"/>
          </a:bodyPr>
          <a:lstStyle/>
          <a:p>
            <a:pPr eaLnBrk="1" hangingPunct="1"/>
            <a:r>
              <a:rPr lang="en-GB" dirty="0">
                <a:latin typeface="+mj-lt"/>
              </a:rPr>
              <a:t>Persuasive technologies and </a:t>
            </a:r>
            <a:r>
              <a:rPr lang="en-GB" dirty="0" err="1">
                <a:latin typeface="+mj-lt"/>
              </a:rPr>
              <a:t>behavioral</a:t>
            </a:r>
            <a:r>
              <a:rPr lang="en-GB" dirty="0">
                <a:latin typeface="+mj-lt"/>
              </a:rPr>
              <a:t> change</a:t>
            </a:r>
          </a:p>
        </p:txBody>
      </p:sp>
      <p:sp>
        <p:nvSpPr>
          <p:cNvPr id="54277" name="Rectangle 3"/>
          <p:cNvSpPr>
            <a:spLocks noGrp="1" noChangeArrowheads="1"/>
          </p:cNvSpPr>
          <p:nvPr>
            <p:ph type="body" idx="4294967295"/>
          </p:nvPr>
        </p:nvSpPr>
        <p:spPr/>
        <p:txBody>
          <a:bodyPr>
            <a:normAutofit lnSpcReduction="10000"/>
          </a:bodyPr>
          <a:lstStyle/>
          <a:p>
            <a:pPr eaLnBrk="1" hangingPunct="1"/>
            <a:r>
              <a:rPr lang="en-GB" sz="2800" dirty="0" err="1">
                <a:latin typeface="+mn-lt"/>
              </a:rPr>
              <a:t>Interacive</a:t>
            </a:r>
            <a:r>
              <a:rPr lang="en-GB" sz="2800" dirty="0">
                <a:latin typeface="+mn-lt"/>
              </a:rPr>
              <a:t> computing systems designed to change people</a:t>
            </a:r>
            <a:r>
              <a:rPr lang="ja-JP" altLang="en-GB" sz="2800" dirty="0">
                <a:latin typeface="+mn-lt"/>
              </a:rPr>
              <a:t>’</a:t>
            </a:r>
            <a:r>
              <a:rPr lang="en-GB" sz="2800" dirty="0">
                <a:latin typeface="+mn-lt"/>
              </a:rPr>
              <a:t>s attitudes and </a:t>
            </a:r>
            <a:r>
              <a:rPr lang="en-GB" sz="2800" dirty="0" err="1">
                <a:latin typeface="+mn-lt"/>
              </a:rPr>
              <a:t>behaviors</a:t>
            </a:r>
            <a:r>
              <a:rPr lang="en-GB" sz="2800" dirty="0">
                <a:latin typeface="+mn-lt"/>
              </a:rPr>
              <a:t> (</a:t>
            </a:r>
            <a:r>
              <a:rPr lang="en-GB" sz="2800" dirty="0" err="1">
                <a:latin typeface="+mn-lt"/>
              </a:rPr>
              <a:t>Fogg</a:t>
            </a:r>
            <a:r>
              <a:rPr lang="en-GB" sz="2800" dirty="0">
                <a:latin typeface="+mn-lt"/>
              </a:rPr>
              <a:t>, 2003)</a:t>
            </a:r>
          </a:p>
          <a:p>
            <a:pPr eaLnBrk="1" hangingPunct="1"/>
            <a:endParaRPr lang="en-GB" sz="1500" dirty="0">
              <a:latin typeface="+mn-lt"/>
            </a:endParaRPr>
          </a:p>
          <a:p>
            <a:pPr eaLnBrk="1" hangingPunct="1"/>
            <a:r>
              <a:rPr lang="en-GB" sz="2800" dirty="0">
                <a:latin typeface="+mn-lt"/>
              </a:rPr>
              <a:t>A diversity of techniques now used to change what they do or think</a:t>
            </a:r>
          </a:p>
          <a:p>
            <a:pPr eaLnBrk="1" hangingPunct="1"/>
            <a:endParaRPr lang="en-GB" sz="1100" dirty="0">
              <a:latin typeface="+mn-lt"/>
            </a:endParaRPr>
          </a:p>
          <a:p>
            <a:pPr lvl="1" eaLnBrk="1" hangingPunct="1"/>
            <a:r>
              <a:rPr lang="en-GB" sz="2000" dirty="0">
                <a:latin typeface="+mn-lt"/>
                <a:ea typeface="ＭＳ Ｐゴシック" charset="0"/>
              </a:rPr>
              <a:t>Pop-up ads, warning messages, reminders, prompts, personalized messages, recommendations, Amazon 1-click</a:t>
            </a:r>
          </a:p>
          <a:p>
            <a:pPr lvl="1" eaLnBrk="1" hangingPunct="1"/>
            <a:endParaRPr lang="en-GB" sz="2000" dirty="0">
              <a:latin typeface="+mn-lt"/>
              <a:ea typeface="ＭＳ Ｐゴシック" charset="0"/>
            </a:endParaRPr>
          </a:p>
          <a:p>
            <a:pPr lvl="1" eaLnBrk="1" hangingPunct="1"/>
            <a:r>
              <a:rPr lang="en-GB" sz="2000" dirty="0">
                <a:latin typeface="+mn-lt"/>
                <a:ea typeface="ＭＳ Ｐゴシック" charset="0"/>
              </a:rPr>
              <a:t>Commonly referred to as nudging </a:t>
            </a:r>
          </a:p>
          <a:p>
            <a:pPr eaLnBrk="1" hangingPunct="1">
              <a:buFontTx/>
              <a:buNone/>
            </a:pPr>
            <a:r>
              <a:rPr lang="en-GB" sz="2800" dirty="0">
                <a:latin typeface="+mn-lt"/>
              </a:rPr>
              <a:t> </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32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229144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idx="4294967295"/>
          </p:nvPr>
        </p:nvSpPr>
        <p:spPr/>
        <p:txBody>
          <a:bodyPr/>
          <a:lstStyle/>
          <a:p>
            <a:pPr eaLnBrk="1" hangingPunct="1"/>
            <a:r>
              <a:rPr lang="en-GB" dirty="0">
                <a:latin typeface="+mj-lt"/>
              </a:rPr>
              <a:t>Nintendo</a:t>
            </a:r>
            <a:r>
              <a:rPr lang="ja-JP" altLang="en-GB" dirty="0">
                <a:latin typeface="+mj-lt"/>
              </a:rPr>
              <a:t>’</a:t>
            </a:r>
            <a:r>
              <a:rPr lang="en-GB" dirty="0">
                <a:latin typeface="+mj-lt"/>
              </a:rPr>
              <a:t>s Pocket Pikachu</a:t>
            </a:r>
          </a:p>
        </p:txBody>
      </p:sp>
      <p:sp>
        <p:nvSpPr>
          <p:cNvPr id="56326" name="Rectangle 3"/>
          <p:cNvSpPr>
            <a:spLocks noGrp="1" noChangeArrowheads="1"/>
          </p:cNvSpPr>
          <p:nvPr>
            <p:ph type="body" idx="4294967295"/>
          </p:nvPr>
        </p:nvSpPr>
        <p:spPr/>
        <p:txBody>
          <a:bodyPr/>
          <a:lstStyle/>
          <a:p>
            <a:pPr eaLnBrk="1" hangingPunct="1"/>
            <a:r>
              <a:rPr lang="en-GB" sz="2800" dirty="0">
                <a:latin typeface="+mn-lt"/>
              </a:rPr>
              <a:t>Was developed to change bad habits and improve well being</a:t>
            </a:r>
          </a:p>
          <a:p>
            <a:pPr eaLnBrk="1" hangingPunct="1"/>
            <a:endParaRPr lang="en-GB" sz="1200" dirty="0">
              <a:latin typeface="+mn-lt"/>
            </a:endParaRPr>
          </a:p>
          <a:p>
            <a:pPr lvl="1" eaLnBrk="1" hangingPunct="1"/>
            <a:r>
              <a:rPr lang="en-GB" sz="2400" dirty="0">
                <a:latin typeface="+mn-lt"/>
                <a:ea typeface="ＭＳ Ｐゴシック" charset="0"/>
              </a:rPr>
              <a:t>Designed to motivate children to be more physically active on a regular basis</a:t>
            </a:r>
          </a:p>
          <a:p>
            <a:pPr lvl="1" eaLnBrk="1" hangingPunct="1"/>
            <a:endParaRPr lang="en-GB" sz="1000" dirty="0">
              <a:latin typeface="+mn-lt"/>
              <a:ea typeface="ＭＳ Ｐゴシック" charset="0"/>
            </a:endParaRPr>
          </a:p>
          <a:p>
            <a:pPr lvl="1" eaLnBrk="1" hangingPunct="1"/>
            <a:r>
              <a:rPr lang="en-GB" sz="2400" dirty="0">
                <a:latin typeface="+mn-lt"/>
                <a:ea typeface="ＭＳ Ｐゴシック" charset="0"/>
              </a:rPr>
              <a:t>owner of the digital pet that </a:t>
            </a:r>
            <a:r>
              <a:rPr lang="ja-JP" altLang="en-GB" sz="2400" dirty="0">
                <a:latin typeface="+mn-lt"/>
                <a:ea typeface="ＭＳ Ｐゴシック" charset="0"/>
              </a:rPr>
              <a:t>‘</a:t>
            </a:r>
            <a:r>
              <a:rPr lang="en-GB" sz="2400" dirty="0">
                <a:latin typeface="+mn-lt"/>
                <a:ea typeface="ＭＳ Ｐゴシック" charset="0"/>
              </a:rPr>
              <a:t>lives</a:t>
            </a:r>
            <a:r>
              <a:rPr lang="ja-JP" altLang="en-GB" sz="2400" dirty="0">
                <a:latin typeface="+mn-lt"/>
                <a:ea typeface="ＭＳ Ｐゴシック" charset="0"/>
              </a:rPr>
              <a:t>’</a:t>
            </a:r>
            <a:r>
              <a:rPr lang="en-GB" sz="2400" dirty="0">
                <a:latin typeface="+mn-lt"/>
                <a:ea typeface="ＭＳ Ｐゴシック" charset="0"/>
              </a:rPr>
              <a:t>in the device is required to walk, run, or jump </a:t>
            </a:r>
          </a:p>
          <a:p>
            <a:pPr lvl="1" eaLnBrk="1" hangingPunct="1"/>
            <a:endParaRPr lang="en-GB" sz="1000" dirty="0">
              <a:latin typeface="+mn-lt"/>
              <a:ea typeface="ＭＳ Ｐゴシック" charset="0"/>
            </a:endParaRPr>
          </a:p>
          <a:p>
            <a:pPr lvl="1" eaLnBrk="1" hangingPunct="1"/>
            <a:r>
              <a:rPr lang="en-GB" sz="2400" dirty="0">
                <a:latin typeface="+mn-lt"/>
                <a:ea typeface="ＭＳ Ｐゴシック" charset="0"/>
              </a:rPr>
              <a:t> If owner does not exercise the virtual pet becomes angry and refuses to play anymore </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51502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eaLnBrk="1" hangingPunct="1"/>
            <a:r>
              <a:rPr lang="en-GB" dirty="0">
                <a:latin typeface="+mj-lt"/>
              </a:rPr>
              <a:t>How effective?</a:t>
            </a:r>
          </a:p>
        </p:txBody>
      </p:sp>
      <p:sp>
        <p:nvSpPr>
          <p:cNvPr id="58373" name="Rectangle 3"/>
          <p:cNvSpPr>
            <a:spLocks noGrp="1" noChangeArrowheads="1"/>
          </p:cNvSpPr>
          <p:nvPr>
            <p:ph sz="half" idx="1"/>
          </p:nvPr>
        </p:nvSpPr>
        <p:spPr>
          <a:xfrm>
            <a:off x="457200" y="1600200"/>
            <a:ext cx="4258816" cy="4525963"/>
          </a:xfrm>
        </p:spPr>
        <p:txBody>
          <a:bodyPr>
            <a:noAutofit/>
          </a:bodyPr>
          <a:lstStyle/>
          <a:p>
            <a:pPr eaLnBrk="1" hangingPunct="1">
              <a:lnSpc>
                <a:spcPct val="90000"/>
              </a:lnSpc>
            </a:pPr>
            <a:r>
              <a:rPr lang="en-GB" sz="2400" dirty="0">
                <a:latin typeface="+mn-lt"/>
              </a:rPr>
              <a:t>Can interactive technologies that monitor, nag, or behave like a human keep them interested in looking after it and in doing so fitter, themselves? </a:t>
            </a:r>
          </a:p>
          <a:p>
            <a:pPr eaLnBrk="1" hangingPunct="1">
              <a:lnSpc>
                <a:spcPct val="90000"/>
              </a:lnSpc>
            </a:pPr>
            <a:r>
              <a:rPr lang="en-GB" sz="2400" dirty="0">
                <a:latin typeface="+mn-lt"/>
              </a:rPr>
              <a:t>How does looking after a virtual pet change a child’s </a:t>
            </a:r>
            <a:r>
              <a:rPr lang="en-GB" sz="2400" dirty="0" err="1">
                <a:latin typeface="+mn-lt"/>
              </a:rPr>
              <a:t>behavior</a:t>
            </a:r>
            <a:r>
              <a:rPr lang="en-GB" sz="2400" dirty="0">
                <a:latin typeface="+mn-lt"/>
              </a:rPr>
              <a:t>?</a:t>
            </a:r>
          </a:p>
          <a:p>
            <a:pPr lvl="1">
              <a:lnSpc>
                <a:spcPct val="90000"/>
              </a:lnSpc>
            </a:pPr>
            <a:r>
              <a:rPr lang="en-GB" sz="2000" dirty="0">
                <a:latin typeface="+mn-lt"/>
              </a:rPr>
              <a:t>Emotional attachment</a:t>
            </a:r>
          </a:p>
          <a:p>
            <a:pPr lvl="1">
              <a:lnSpc>
                <a:spcPct val="90000"/>
              </a:lnSpc>
            </a:pPr>
            <a:r>
              <a:rPr lang="en-GB" sz="2000" dirty="0">
                <a:latin typeface="+mn-lt"/>
              </a:rPr>
              <a:t>Happy </a:t>
            </a:r>
            <a:r>
              <a:rPr lang="en-GB" sz="2000" dirty="0" err="1">
                <a:latin typeface="+mn-lt"/>
              </a:rPr>
              <a:t>Pokemon</a:t>
            </a:r>
            <a:r>
              <a:rPr lang="en-GB" sz="2000" dirty="0">
                <a:latin typeface="+mn-lt"/>
              </a:rPr>
              <a:t> makes them feel good</a:t>
            </a:r>
          </a:p>
          <a:p>
            <a:pPr lvl="1">
              <a:lnSpc>
                <a:spcPct val="90000"/>
              </a:lnSpc>
            </a:pPr>
            <a:r>
              <a:rPr lang="en-GB" sz="2000" dirty="0">
                <a:latin typeface="+mn-lt"/>
              </a:rPr>
              <a:t>Sulking </a:t>
            </a:r>
            <a:r>
              <a:rPr lang="en-GB" sz="2000" dirty="0" err="1">
                <a:latin typeface="+mn-lt"/>
              </a:rPr>
              <a:t>Pokemon</a:t>
            </a:r>
            <a:r>
              <a:rPr lang="en-GB" sz="2000" dirty="0">
                <a:latin typeface="+mn-lt"/>
              </a:rPr>
              <a:t> makes them feel bad</a:t>
            </a:r>
          </a:p>
          <a:p>
            <a:pPr lvl="1">
              <a:lnSpc>
                <a:spcPct val="90000"/>
              </a:lnSpc>
            </a:pPr>
            <a:endParaRPr lang="en-GB" sz="2000" dirty="0">
              <a:latin typeface="+mn-lt"/>
            </a:endParaRPr>
          </a:p>
        </p:txBody>
      </p:sp>
      <p:pic>
        <p:nvPicPr>
          <p:cNvPr id="5" name="Content Placeholder 4"/>
          <p:cNvPicPr>
            <a:picLocks noGrp="1" noChangeAspect="1"/>
          </p:cNvPicPr>
          <p:nvPr>
            <p:ph sz="half" idx="2"/>
          </p:nvPr>
        </p:nvPicPr>
        <p:blipFill>
          <a:blip r:embed="rId3"/>
          <a:stretch>
            <a:fillRect/>
          </a:stretch>
        </p:blipFill>
        <p:spPr>
          <a:xfrm>
            <a:off x="5436096" y="1647825"/>
            <a:ext cx="2783627" cy="3572321"/>
          </a:xfrm>
          <a:prstGeom prst="rect">
            <a:avLst/>
          </a:prstGeom>
        </p:spPr>
      </p:pic>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267227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j-lt"/>
              </a:rPr>
              <a:t>Tracking devices</a:t>
            </a:r>
          </a:p>
        </p:txBody>
      </p:sp>
      <p:sp>
        <p:nvSpPr>
          <p:cNvPr id="6" name="Content Placeholder 5"/>
          <p:cNvSpPr>
            <a:spLocks noGrp="1"/>
          </p:cNvSpPr>
          <p:nvPr>
            <p:ph idx="1"/>
          </p:nvPr>
        </p:nvSpPr>
        <p:spPr/>
        <p:txBody>
          <a:bodyPr>
            <a:normAutofit/>
          </a:bodyPr>
          <a:lstStyle/>
          <a:p>
            <a:r>
              <a:rPr lang="en-GB" dirty="0">
                <a:latin typeface="+mj-lt"/>
              </a:rPr>
              <a:t>Mobile apps designed to help people monitor and change their behaviour (e.g. fitness, sleeping, weight)</a:t>
            </a:r>
          </a:p>
          <a:p>
            <a:endParaRPr lang="en-GB" sz="800" dirty="0">
              <a:latin typeface="+mj-lt"/>
            </a:endParaRPr>
          </a:p>
          <a:p>
            <a:r>
              <a:rPr lang="en-GB" dirty="0">
                <a:latin typeface="+mj-lt"/>
              </a:rPr>
              <a:t>Can compare with online leader boards and charts, to show how they have done in relation to their peers and friends </a:t>
            </a:r>
          </a:p>
          <a:p>
            <a:endParaRPr lang="en-GB" sz="800" dirty="0">
              <a:latin typeface="+mj-lt"/>
            </a:endParaRPr>
          </a:p>
          <a:p>
            <a:r>
              <a:rPr lang="en-GB" dirty="0">
                <a:latin typeface="+mj-lt"/>
              </a:rPr>
              <a:t>Also apps that encourage reflection that in turn increase well-being and happiness </a:t>
            </a:r>
          </a:p>
          <a:p>
            <a:endParaRPr lang="en-US" dirty="0"/>
          </a:p>
        </p:txBody>
      </p:sp>
      <p:sp>
        <p:nvSpPr>
          <p:cNvPr id="7" name="Footer Placeholder 6"/>
          <p:cNvSpPr>
            <a:spLocks noGrp="1"/>
          </p:cNvSpPr>
          <p:nvPr>
            <p:ph type="ftr" sz="quarter" idx="11"/>
          </p:nvPr>
        </p:nvSpPr>
        <p:spPr/>
        <p:txBody>
          <a:bodyPr/>
          <a:lstStyle/>
          <a:p>
            <a:r>
              <a:rPr lang="en-GB" dirty="0">
                <a:solidFill>
                  <a:schemeClr val="accent6">
                    <a:lumMod val="75000"/>
                  </a:schemeClr>
                </a:solidFill>
              </a:rPr>
              <a:t>www.id-book.com</a:t>
            </a:r>
          </a:p>
        </p:txBody>
      </p:sp>
      <p:sp>
        <p:nvSpPr>
          <p:cNvPr id="8" name="Slide Number Placeholder 7"/>
          <p:cNvSpPr>
            <a:spLocks noGrp="1"/>
          </p:cNvSpPr>
          <p:nvPr>
            <p:ph type="sldNum" sz="quarter" idx="12"/>
          </p:nvPr>
        </p:nvSpPr>
        <p:spPr/>
        <p:txBody>
          <a:bodyPr/>
          <a:lstStyle/>
          <a:p>
            <a:endParaRPr lang="en-GB" dirty="0">
              <a:solidFill>
                <a:schemeClr val="accent6">
                  <a:lumMod val="75000"/>
                </a:schemeClr>
              </a:solidFill>
            </a:endParaRPr>
          </a:p>
        </p:txBody>
      </p:sp>
    </p:spTree>
    <p:extLst>
      <p:ext uri="{BB962C8B-B14F-4D97-AF65-F5344CB8AC3E}">
        <p14:creationId xmlns:p14="http://schemas.microsoft.com/office/powerpoint/2010/main" val="2510758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Sustainable HCI</a:t>
            </a:r>
          </a:p>
        </p:txBody>
      </p:sp>
      <p:sp>
        <p:nvSpPr>
          <p:cNvPr id="3" name="Content Placeholder 2"/>
          <p:cNvSpPr>
            <a:spLocks noGrp="1"/>
          </p:cNvSpPr>
          <p:nvPr>
            <p:ph idx="1"/>
          </p:nvPr>
        </p:nvSpPr>
        <p:spPr/>
        <p:txBody>
          <a:bodyPr>
            <a:normAutofit fontScale="92500" lnSpcReduction="20000"/>
          </a:bodyPr>
          <a:lstStyle/>
          <a:p>
            <a:r>
              <a:rPr lang="en-US" dirty="0">
                <a:latin typeface="+mn-lt"/>
              </a:rPr>
              <a:t>Focus on designing tech interventions to help people reduce their energy consumption </a:t>
            </a:r>
          </a:p>
          <a:p>
            <a:r>
              <a:rPr lang="en-US" dirty="0">
                <a:latin typeface="+mn-lt"/>
              </a:rPr>
              <a:t>An effective technique is to provide householders with feedback on their consumption</a:t>
            </a:r>
          </a:p>
          <a:p>
            <a:r>
              <a:rPr lang="en-US" dirty="0">
                <a:latin typeface="+mn-lt"/>
              </a:rPr>
              <a:t>Simple infographics and emoticons are often most powerful</a:t>
            </a:r>
          </a:p>
          <a:p>
            <a:pPr lvl="1"/>
            <a:r>
              <a:rPr lang="en-US" dirty="0">
                <a:latin typeface="+mn-lt"/>
              </a:rPr>
              <a:t>Encourage people to reflect and see what they can change to reduce their energy consumption</a:t>
            </a:r>
          </a:p>
          <a:p>
            <a:r>
              <a:rPr lang="en-US" dirty="0">
                <a:latin typeface="+mj-lt"/>
              </a:rPr>
              <a:t>Peer pressure and social norms are also powerful methods </a:t>
            </a:r>
          </a:p>
          <a:p>
            <a:endParaRPr lang="en-US" dirty="0">
              <a:latin typeface="+mn-lt"/>
            </a:endParaRPr>
          </a:p>
          <a:p>
            <a:endParaRPr lang="en-US" dirty="0"/>
          </a:p>
          <a:p>
            <a:endParaRPr lang="en-US" dirty="0"/>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88073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j-lt"/>
              </a:rPr>
              <a:t>The Tidy Street project</a:t>
            </a:r>
          </a:p>
        </p:txBody>
      </p:sp>
      <p:sp>
        <p:nvSpPr>
          <p:cNvPr id="6" name="Content Placeholder 5"/>
          <p:cNvSpPr>
            <a:spLocks noGrp="1"/>
          </p:cNvSpPr>
          <p:nvPr>
            <p:ph idx="1"/>
          </p:nvPr>
        </p:nvSpPr>
        <p:spPr/>
        <p:txBody>
          <a:bodyPr>
            <a:normAutofit/>
          </a:bodyPr>
          <a:lstStyle/>
          <a:p>
            <a:r>
              <a:rPr lang="en-GB" dirty="0">
                <a:latin typeface="+mj-lt"/>
              </a:rPr>
              <a:t>:</a:t>
            </a:r>
            <a:r>
              <a:rPr lang="en-GB" dirty="0" err="1">
                <a:latin typeface="+mj-lt"/>
              </a:rPr>
              <a:t>arge</a:t>
            </a:r>
            <a:r>
              <a:rPr lang="en-GB" dirty="0">
                <a:latin typeface="+mj-lt"/>
              </a:rPr>
              <a:t>-scale visualization of the street’s electricity usage</a:t>
            </a:r>
            <a:endParaRPr lang="en-GB" sz="1400" dirty="0">
              <a:latin typeface="+mj-lt"/>
            </a:endParaRPr>
          </a:p>
          <a:p>
            <a:pPr lvl="1"/>
            <a:r>
              <a:rPr lang="en-GB" sz="2400" dirty="0" err="1">
                <a:latin typeface="+mj-lt"/>
              </a:rPr>
              <a:t>stenciled</a:t>
            </a:r>
            <a:r>
              <a:rPr lang="en-GB" sz="2400" dirty="0">
                <a:latin typeface="+mj-lt"/>
              </a:rPr>
              <a:t> display on the road surface using chalk </a:t>
            </a:r>
          </a:p>
          <a:p>
            <a:pPr lvl="1"/>
            <a:r>
              <a:rPr lang="en-GB" sz="2400" dirty="0">
                <a:latin typeface="+mj-lt"/>
              </a:rPr>
              <a:t>provided </a:t>
            </a:r>
            <a:r>
              <a:rPr lang="en-GB" sz="2400" dirty="0" err="1">
                <a:latin typeface="+mj-lt"/>
              </a:rPr>
              <a:t>realtime</a:t>
            </a:r>
            <a:r>
              <a:rPr lang="en-GB" sz="2400" dirty="0">
                <a:latin typeface="+mj-lt"/>
              </a:rPr>
              <a:t> feedback that all could see change each day </a:t>
            </a:r>
            <a:endParaRPr lang="en-GB" sz="800" dirty="0">
              <a:latin typeface="+mj-lt"/>
            </a:endParaRPr>
          </a:p>
          <a:p>
            <a:pPr lvl="1"/>
            <a:r>
              <a:rPr lang="en-GB" sz="2400" dirty="0">
                <a:latin typeface="+mj-lt"/>
              </a:rPr>
              <a:t>reduced electricity consumption by 15%</a:t>
            </a:r>
            <a:endParaRPr lang="en-US" sz="2400" dirty="0">
              <a:latin typeface="+mj-lt"/>
            </a:endParaRPr>
          </a:p>
        </p:txBody>
      </p:sp>
      <p:sp>
        <p:nvSpPr>
          <p:cNvPr id="7" name="Footer Placeholder 6"/>
          <p:cNvSpPr>
            <a:spLocks noGrp="1"/>
          </p:cNvSpPr>
          <p:nvPr>
            <p:ph type="ftr" sz="quarter" idx="11"/>
          </p:nvPr>
        </p:nvSpPr>
        <p:spPr/>
        <p:txBody>
          <a:bodyPr/>
          <a:lstStyle/>
          <a:p>
            <a:r>
              <a:rPr lang="en-GB" dirty="0">
                <a:solidFill>
                  <a:schemeClr val="accent6">
                    <a:lumMod val="75000"/>
                  </a:schemeClr>
                </a:solidFill>
              </a:rPr>
              <a:t>www.id-book.com</a:t>
            </a:r>
          </a:p>
        </p:txBody>
      </p:sp>
      <p:pic>
        <p:nvPicPr>
          <p:cNvPr id="2" name="Picture 1"/>
          <p:cNvPicPr>
            <a:picLocks noChangeAspect="1"/>
          </p:cNvPicPr>
          <p:nvPr/>
        </p:nvPicPr>
        <p:blipFill>
          <a:blip r:embed="rId3"/>
          <a:stretch>
            <a:fillRect/>
          </a:stretch>
        </p:blipFill>
        <p:spPr>
          <a:xfrm>
            <a:off x="872614" y="4729717"/>
            <a:ext cx="7398771" cy="1588120"/>
          </a:xfrm>
          <a:prstGeom prst="rect">
            <a:avLst/>
          </a:prstGeom>
        </p:spPr>
      </p:pic>
      <p:sp>
        <p:nvSpPr>
          <p:cNvPr id="3" name="TextBox 2"/>
          <p:cNvSpPr txBox="1"/>
          <p:nvPr/>
        </p:nvSpPr>
        <p:spPr>
          <a:xfrm>
            <a:off x="6019800" y="6462188"/>
            <a:ext cx="2569934" cy="369332"/>
          </a:xfrm>
          <a:prstGeom prst="rect">
            <a:avLst/>
          </a:prstGeom>
          <a:noFill/>
        </p:spPr>
        <p:txBody>
          <a:bodyPr wrap="none" rtlCol="0">
            <a:spAutoFit/>
          </a:bodyPr>
          <a:lstStyle/>
          <a:p>
            <a:r>
              <a:rPr lang="en-US"/>
              <a:t>Bird and Rogers, 2010)</a:t>
            </a:r>
          </a:p>
        </p:txBody>
      </p:sp>
    </p:spTree>
    <p:extLst>
      <p:ext uri="{BB962C8B-B14F-4D97-AF65-F5344CB8AC3E}">
        <p14:creationId xmlns:p14="http://schemas.microsoft.com/office/powerpoint/2010/main" val="4069532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idx="4294967295"/>
          </p:nvPr>
        </p:nvSpPr>
        <p:spPr/>
        <p:txBody>
          <a:bodyPr/>
          <a:lstStyle/>
          <a:p>
            <a:pPr eaLnBrk="1" hangingPunct="1"/>
            <a:r>
              <a:rPr lang="en-GB" dirty="0">
                <a:latin typeface="+mj-lt"/>
              </a:rPr>
              <a:t>Phishing scams</a:t>
            </a:r>
          </a:p>
        </p:txBody>
      </p:sp>
      <p:sp>
        <p:nvSpPr>
          <p:cNvPr id="64517" name="Rectangle 3"/>
          <p:cNvSpPr>
            <a:spLocks noGrp="1" noChangeArrowheads="1"/>
          </p:cNvSpPr>
          <p:nvPr>
            <p:ph type="body" idx="4294967295"/>
          </p:nvPr>
        </p:nvSpPr>
        <p:spPr/>
        <p:txBody>
          <a:bodyPr>
            <a:normAutofit fontScale="92500" lnSpcReduction="20000"/>
          </a:bodyPr>
          <a:lstStyle/>
          <a:p>
            <a:pPr eaLnBrk="1" hangingPunct="1"/>
            <a:r>
              <a:rPr lang="en-GB" sz="3500" dirty="0">
                <a:latin typeface="+mn-lt"/>
              </a:rPr>
              <a:t>Web used to deceive people into parting with personal details</a:t>
            </a:r>
          </a:p>
          <a:p>
            <a:pPr eaLnBrk="1" hangingPunct="1"/>
            <a:endParaRPr lang="en-GB" sz="900" dirty="0">
              <a:latin typeface="+mn-lt"/>
            </a:endParaRPr>
          </a:p>
          <a:p>
            <a:pPr lvl="1" eaLnBrk="1" hangingPunct="1"/>
            <a:r>
              <a:rPr lang="en-GB" sz="2000" dirty="0">
                <a:latin typeface="+mn-lt"/>
                <a:ea typeface="ＭＳ Ｐゴシック" charset="0"/>
              </a:rPr>
              <a:t>e.g. </a:t>
            </a:r>
            <a:r>
              <a:rPr lang="en-GB" sz="2000" dirty="0" err="1">
                <a:latin typeface="+mn-lt"/>
                <a:ea typeface="ＭＳ Ｐゴシック" charset="0"/>
              </a:rPr>
              <a:t>Paypal</a:t>
            </a:r>
            <a:r>
              <a:rPr lang="en-GB" sz="2000" dirty="0">
                <a:latin typeface="+mn-lt"/>
                <a:ea typeface="ＭＳ Ｐゴシック" charset="0"/>
              </a:rPr>
              <a:t>, eBay, and won the lottery letters </a:t>
            </a:r>
          </a:p>
          <a:p>
            <a:pPr lvl="1" eaLnBrk="1" hangingPunct="1"/>
            <a:endParaRPr lang="en-GB" sz="1400" dirty="0">
              <a:latin typeface="+mn-lt"/>
              <a:ea typeface="ＭＳ Ｐゴシック" charset="0"/>
            </a:endParaRPr>
          </a:p>
          <a:p>
            <a:pPr eaLnBrk="1" hangingPunct="1"/>
            <a:r>
              <a:rPr lang="en-GB" sz="3500" dirty="0">
                <a:latin typeface="+mn-lt"/>
              </a:rPr>
              <a:t>Allows Internet fraudsters to access their bank accounts and draw money from them</a:t>
            </a:r>
          </a:p>
          <a:p>
            <a:pPr eaLnBrk="1" hangingPunct="1"/>
            <a:endParaRPr lang="en-GB" sz="1400" dirty="0">
              <a:latin typeface="+mn-lt"/>
            </a:endParaRPr>
          </a:p>
          <a:p>
            <a:pPr eaLnBrk="1" hangingPunct="1"/>
            <a:r>
              <a:rPr lang="en-GB" sz="3500" dirty="0">
                <a:latin typeface="+mn-lt"/>
              </a:rPr>
              <a:t>Many vulnerable people fall for it</a:t>
            </a:r>
          </a:p>
          <a:p>
            <a:pPr eaLnBrk="1" hangingPunct="1"/>
            <a:endParaRPr lang="en-GB" sz="1400" dirty="0">
              <a:latin typeface="+mn-lt"/>
            </a:endParaRPr>
          </a:p>
          <a:p>
            <a:pPr eaLnBrk="1" hangingPunct="1"/>
            <a:r>
              <a:rPr lang="en-GB" sz="3500" dirty="0">
                <a:latin typeface="+mn-lt"/>
              </a:rPr>
              <a:t>The art of deception is centuries old but internet allows ever more ingenious ways to trick people</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93361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p:txBody>
          <a:bodyPr/>
          <a:lstStyle/>
          <a:p>
            <a:pPr eaLnBrk="1" hangingPunct="1"/>
            <a:r>
              <a:rPr lang="en-GB" dirty="0">
                <a:latin typeface="+mj-lt"/>
              </a:rPr>
              <a:t>Anthropomorphism</a:t>
            </a:r>
          </a:p>
        </p:txBody>
      </p:sp>
      <p:sp>
        <p:nvSpPr>
          <p:cNvPr id="66565" name="Rectangle 3"/>
          <p:cNvSpPr>
            <a:spLocks noGrp="1" noChangeArrowheads="1"/>
          </p:cNvSpPr>
          <p:nvPr>
            <p:ph type="body" idx="4294967295"/>
          </p:nvPr>
        </p:nvSpPr>
        <p:spPr>
          <a:xfrm>
            <a:off x="685800" y="1484784"/>
            <a:ext cx="7772400" cy="4464496"/>
          </a:xfrm>
        </p:spPr>
        <p:txBody>
          <a:bodyPr>
            <a:noAutofit/>
          </a:bodyPr>
          <a:lstStyle/>
          <a:p>
            <a:pPr eaLnBrk="1" hangingPunct="1"/>
            <a:r>
              <a:rPr lang="en-GB" sz="2800" dirty="0">
                <a:latin typeface="+mn-lt"/>
              </a:rPr>
              <a:t>Attributing human-like qualities to inanimate objects (e.g. cars, computers)</a:t>
            </a:r>
          </a:p>
          <a:p>
            <a:pPr eaLnBrk="1" hangingPunct="1"/>
            <a:r>
              <a:rPr lang="en-GB" sz="2800" dirty="0">
                <a:latin typeface="+mn-lt"/>
              </a:rPr>
              <a:t>Well known phenomenon in advertising </a:t>
            </a:r>
          </a:p>
          <a:p>
            <a:pPr lvl="1" eaLnBrk="1" hangingPunct="1"/>
            <a:r>
              <a:rPr lang="en-GB" sz="2400" dirty="0">
                <a:latin typeface="+mn-lt"/>
                <a:ea typeface="ＭＳ Ｐゴシック" charset="0"/>
              </a:rPr>
              <a:t>dancing butter, drinks, breakfast cereals</a:t>
            </a:r>
          </a:p>
          <a:p>
            <a:pPr eaLnBrk="1" hangingPunct="1"/>
            <a:r>
              <a:rPr lang="en-GB" sz="2800" dirty="0">
                <a:latin typeface="+mn-lt"/>
              </a:rPr>
              <a:t>Much exploited in human-computer interaction</a:t>
            </a:r>
          </a:p>
          <a:p>
            <a:pPr lvl="1" eaLnBrk="1" hangingPunct="1"/>
            <a:r>
              <a:rPr lang="en-GB" sz="2400" dirty="0">
                <a:latin typeface="+mn-lt"/>
                <a:ea typeface="ＭＳ Ｐゴシック" charset="0"/>
              </a:rPr>
              <a:t>make user experience enjoyable, motivating, make people feel at ease, reduce anxiety</a:t>
            </a:r>
          </a:p>
          <a:p>
            <a:r>
              <a:rPr lang="en-GB" sz="2800" dirty="0">
                <a:latin typeface="+mn-lt"/>
                <a:ea typeface="ＭＳ Ｐゴシック" charset="0"/>
              </a:rPr>
              <a:t>Furnishing technologies with personalities can make them enjoyable to interact with</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28416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itle 1"/>
          <p:cNvSpPr>
            <a:spLocks noGrp="1"/>
          </p:cNvSpPr>
          <p:nvPr>
            <p:ph type="title" idx="4294967295"/>
          </p:nvPr>
        </p:nvSpPr>
        <p:spPr/>
        <p:txBody>
          <a:bodyPr/>
          <a:lstStyle/>
          <a:p>
            <a:pPr eaLnBrk="1" hangingPunct="1"/>
            <a:r>
              <a:rPr lang="en-GB" dirty="0">
                <a:latin typeface="+mj-lt"/>
              </a:rPr>
              <a:t>Emotional interaction</a:t>
            </a:r>
          </a:p>
        </p:txBody>
      </p:sp>
      <p:sp>
        <p:nvSpPr>
          <p:cNvPr id="21509" name="Content Placeholder 2"/>
          <p:cNvSpPr>
            <a:spLocks noGrp="1"/>
          </p:cNvSpPr>
          <p:nvPr>
            <p:ph idx="4294967295"/>
          </p:nvPr>
        </p:nvSpPr>
        <p:spPr/>
        <p:txBody>
          <a:bodyPr>
            <a:normAutofit/>
          </a:bodyPr>
          <a:lstStyle/>
          <a:p>
            <a:pPr eaLnBrk="1" hangingPunct="1"/>
            <a:r>
              <a:rPr lang="en-US" sz="2400" dirty="0">
                <a:latin typeface="+mn-lt"/>
              </a:rPr>
              <a:t>What makes us happy, sad, annoyed, anxious, frustrated, motivated, delirious and so on </a:t>
            </a:r>
            <a:endParaRPr lang="en-US" sz="1000" dirty="0">
              <a:latin typeface="+mn-lt"/>
            </a:endParaRPr>
          </a:p>
          <a:p>
            <a:pPr lvl="1" eaLnBrk="1" hangingPunct="1"/>
            <a:r>
              <a:rPr lang="en-US" sz="2000" dirty="0">
                <a:latin typeface="+mn-lt"/>
                <a:ea typeface="ＭＳ Ｐゴシック" charset="0"/>
              </a:rPr>
              <a:t>translating this into different aspects of the user experience</a:t>
            </a:r>
            <a:endParaRPr lang="en-US" sz="1200" dirty="0">
              <a:latin typeface="+mn-lt"/>
              <a:ea typeface="ＭＳ Ｐゴシック" charset="0"/>
            </a:endParaRPr>
          </a:p>
          <a:p>
            <a:pPr eaLnBrk="1" hangingPunct="1"/>
            <a:r>
              <a:rPr lang="en-GB" sz="2400" dirty="0">
                <a:latin typeface="+mn-lt"/>
              </a:rPr>
              <a:t>Why people become emotionally attached to certain products (e.g. virtual pets) </a:t>
            </a:r>
            <a:endParaRPr lang="en-GB" sz="1200" dirty="0">
              <a:latin typeface="+mn-lt"/>
            </a:endParaRPr>
          </a:p>
          <a:p>
            <a:pPr eaLnBrk="1" hangingPunct="1"/>
            <a:r>
              <a:rPr lang="en-GB" sz="2400" dirty="0">
                <a:latin typeface="+mn-lt"/>
              </a:rPr>
              <a:t>Can social robots help reduce loneliness and improve wellbeing?</a:t>
            </a:r>
            <a:endParaRPr lang="en-GB" sz="1200" dirty="0">
              <a:latin typeface="+mn-lt"/>
            </a:endParaRPr>
          </a:p>
          <a:p>
            <a:pPr eaLnBrk="1" hangingPunct="1"/>
            <a:r>
              <a:rPr lang="en-GB" sz="2400" dirty="0">
                <a:latin typeface="+mn-lt"/>
              </a:rPr>
              <a:t>How to change human </a:t>
            </a:r>
            <a:r>
              <a:rPr lang="en-GB" sz="2400" dirty="0" err="1">
                <a:latin typeface="+mn-lt"/>
              </a:rPr>
              <a:t>behavior</a:t>
            </a:r>
            <a:r>
              <a:rPr lang="en-GB" sz="2400" dirty="0">
                <a:latin typeface="+mn-lt"/>
              </a:rPr>
              <a:t> through the use of emotive feedback </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093371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idx="4294967295"/>
          </p:nvPr>
        </p:nvSpPr>
        <p:spPr/>
        <p:txBody>
          <a:bodyPr/>
          <a:lstStyle/>
          <a:p>
            <a:pPr eaLnBrk="1" hangingPunct="1"/>
            <a:r>
              <a:rPr lang="en-GB" dirty="0">
                <a:latin typeface="+mj-lt"/>
              </a:rPr>
              <a:t>Which message you prefer?</a:t>
            </a:r>
          </a:p>
        </p:txBody>
      </p:sp>
      <p:sp>
        <p:nvSpPr>
          <p:cNvPr id="68613" name="Rectangle 3"/>
          <p:cNvSpPr>
            <a:spLocks noGrp="1" noChangeArrowheads="1"/>
          </p:cNvSpPr>
          <p:nvPr>
            <p:ph type="body" idx="4294967295"/>
          </p:nvPr>
        </p:nvSpPr>
        <p:spPr/>
        <p:txBody>
          <a:bodyPr>
            <a:normAutofit/>
          </a:bodyPr>
          <a:lstStyle/>
          <a:p>
            <a:pPr eaLnBrk="1" hangingPunct="1">
              <a:buFontTx/>
              <a:buNone/>
            </a:pPr>
            <a:r>
              <a:rPr lang="en-GB" sz="2800" dirty="0">
                <a:latin typeface="+mj-lt"/>
              </a:rPr>
              <a:t>As a welcome message:</a:t>
            </a:r>
          </a:p>
          <a:p>
            <a:pPr eaLnBrk="1" hangingPunct="1"/>
            <a:endParaRPr lang="en-GB" sz="2800" dirty="0">
              <a:latin typeface="+mj-lt"/>
            </a:endParaRPr>
          </a:p>
          <a:p>
            <a:pPr eaLnBrk="1" hangingPunct="1"/>
            <a:r>
              <a:rPr lang="ja-JP" altLang="en-GB" sz="2800" dirty="0">
                <a:latin typeface="+mj-lt"/>
              </a:rPr>
              <a:t>“</a:t>
            </a:r>
            <a:r>
              <a:rPr lang="en-GB" sz="2800" dirty="0">
                <a:latin typeface="+mj-lt"/>
              </a:rPr>
              <a:t>Hello Chris! Nice to see you again. Welcome back. Now what were we doing last time? Oh yes, exercise 5. Let</a:t>
            </a:r>
            <a:r>
              <a:rPr lang="ja-JP" altLang="en-GB" sz="2800" dirty="0">
                <a:latin typeface="+mj-lt"/>
              </a:rPr>
              <a:t>’</a:t>
            </a:r>
            <a:r>
              <a:rPr lang="en-GB" sz="2800" dirty="0">
                <a:latin typeface="+mj-lt"/>
              </a:rPr>
              <a:t>s start again.</a:t>
            </a:r>
            <a:r>
              <a:rPr lang="ja-JP" altLang="en-GB" sz="2800" dirty="0">
                <a:latin typeface="+mj-lt"/>
              </a:rPr>
              <a:t>”</a:t>
            </a:r>
            <a:endParaRPr lang="en-GB" sz="2800" dirty="0">
              <a:latin typeface="+mj-lt"/>
            </a:endParaRPr>
          </a:p>
          <a:p>
            <a:pPr eaLnBrk="1" hangingPunct="1"/>
            <a:endParaRPr lang="en-GB" sz="2800" dirty="0">
              <a:latin typeface="+mj-lt"/>
            </a:endParaRPr>
          </a:p>
          <a:p>
            <a:pPr eaLnBrk="1" hangingPunct="1"/>
            <a:r>
              <a:rPr lang="ja-JP" altLang="en-GB" sz="2800" dirty="0">
                <a:latin typeface="+mj-lt"/>
              </a:rPr>
              <a:t>“</a:t>
            </a:r>
            <a:r>
              <a:rPr lang="en-GB" sz="2800" dirty="0">
                <a:latin typeface="+mj-lt"/>
              </a:rPr>
              <a:t>User 24, commence exercise 5.</a:t>
            </a:r>
            <a:r>
              <a:rPr lang="ja-JP" altLang="en-GB" sz="2800" dirty="0">
                <a:latin typeface="+mj-lt"/>
              </a:rPr>
              <a:t>”</a:t>
            </a:r>
            <a:r>
              <a:rPr lang="en-GB" sz="2800" dirty="0">
                <a:latin typeface="+mj-lt"/>
              </a:rPr>
              <a:t> </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55710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idx="4294967295"/>
          </p:nvPr>
        </p:nvSpPr>
        <p:spPr/>
        <p:txBody>
          <a:bodyPr/>
          <a:lstStyle/>
          <a:p>
            <a:pPr eaLnBrk="1" hangingPunct="1"/>
            <a:r>
              <a:rPr lang="en-GB" dirty="0">
                <a:latin typeface="+mj-lt"/>
              </a:rPr>
              <a:t>Which do you prefer? </a:t>
            </a:r>
          </a:p>
        </p:txBody>
      </p:sp>
      <p:sp>
        <p:nvSpPr>
          <p:cNvPr id="70661" name="Rectangle 3"/>
          <p:cNvSpPr>
            <a:spLocks noGrp="1" noChangeArrowheads="1"/>
          </p:cNvSpPr>
          <p:nvPr>
            <p:ph type="body" idx="4294967295"/>
          </p:nvPr>
        </p:nvSpPr>
        <p:spPr>
          <a:xfrm>
            <a:off x="609600" y="1905000"/>
            <a:ext cx="8001000" cy="4114800"/>
          </a:xfrm>
        </p:spPr>
        <p:txBody>
          <a:bodyPr>
            <a:normAutofit fontScale="92500"/>
          </a:bodyPr>
          <a:lstStyle/>
          <a:p>
            <a:r>
              <a:rPr lang="en-GB" sz="3000" dirty="0">
                <a:latin typeface="+mn-lt"/>
              </a:rPr>
              <a:t>Feedback when user gets something wrong:</a:t>
            </a:r>
          </a:p>
          <a:p>
            <a:pPr marL="533400" indent="-533400" eaLnBrk="1" hangingPunct="1">
              <a:buFontTx/>
              <a:buNone/>
            </a:pPr>
            <a:endParaRPr lang="en-GB" sz="2800" dirty="0">
              <a:latin typeface="+mn-lt"/>
            </a:endParaRPr>
          </a:p>
          <a:p>
            <a:pPr marL="533400" indent="-533400" eaLnBrk="1" hangingPunct="1">
              <a:buFontTx/>
              <a:buAutoNum type="arabicPeriod"/>
            </a:pPr>
            <a:r>
              <a:rPr lang="ja-JP" altLang="en-GB" sz="2800" i="1" dirty="0">
                <a:latin typeface="+mn-lt"/>
              </a:rPr>
              <a:t>“</a:t>
            </a:r>
            <a:r>
              <a:rPr lang="en-GB" sz="2800" i="1" dirty="0">
                <a:latin typeface="+mn-lt"/>
              </a:rPr>
              <a:t>Now Chris, that</a:t>
            </a:r>
            <a:r>
              <a:rPr lang="ja-JP" altLang="en-GB" sz="2800" i="1" dirty="0">
                <a:latin typeface="+mn-lt"/>
              </a:rPr>
              <a:t>’</a:t>
            </a:r>
            <a:r>
              <a:rPr lang="en-GB" sz="2800" i="1" dirty="0">
                <a:latin typeface="+mn-lt"/>
              </a:rPr>
              <a:t>s not right. You can do better than that. Try again.</a:t>
            </a:r>
            <a:r>
              <a:rPr lang="ja-JP" altLang="en-GB" sz="2800" i="1" dirty="0">
                <a:latin typeface="+mn-lt"/>
              </a:rPr>
              <a:t>”</a:t>
            </a:r>
            <a:endParaRPr lang="en-GB" sz="2800" i="1" dirty="0">
              <a:latin typeface="+mn-lt"/>
            </a:endParaRPr>
          </a:p>
          <a:p>
            <a:pPr marL="533400" indent="-533400" eaLnBrk="1" hangingPunct="1">
              <a:buFontTx/>
              <a:buAutoNum type="arabicPeriod"/>
            </a:pPr>
            <a:r>
              <a:rPr lang="ja-JP" altLang="en-GB" sz="2800" i="1" dirty="0">
                <a:latin typeface="+mn-lt"/>
              </a:rPr>
              <a:t>“</a:t>
            </a:r>
            <a:r>
              <a:rPr lang="en-GB" sz="2800" i="1" dirty="0">
                <a:latin typeface="+mn-lt"/>
              </a:rPr>
              <a:t>Incorrect. Try again.</a:t>
            </a:r>
            <a:r>
              <a:rPr lang="ja-JP" altLang="en-GB" sz="2800" i="1" dirty="0">
                <a:latin typeface="+mn-lt"/>
              </a:rPr>
              <a:t>”</a:t>
            </a:r>
            <a:endParaRPr lang="en-GB" altLang="ja-JP" sz="2800" i="1" dirty="0">
              <a:latin typeface="+mn-lt"/>
            </a:endParaRPr>
          </a:p>
          <a:p>
            <a:pPr marL="533400" indent="-533400" eaLnBrk="1" hangingPunct="1">
              <a:buFontTx/>
              <a:buAutoNum type="arabicPeriod"/>
            </a:pPr>
            <a:endParaRPr lang="en-GB" sz="2800" dirty="0">
              <a:latin typeface="+mn-lt"/>
            </a:endParaRPr>
          </a:p>
          <a:p>
            <a:r>
              <a:rPr lang="en-GB" dirty="0">
                <a:latin typeface="+mn-lt"/>
              </a:rPr>
              <a:t>Is there a difference as to what you prefer depending on type of message? Why?</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084508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idx="4294967295"/>
          </p:nvPr>
        </p:nvSpPr>
        <p:spPr/>
        <p:txBody>
          <a:bodyPr>
            <a:normAutofit/>
          </a:bodyPr>
          <a:lstStyle/>
          <a:p>
            <a:pPr eaLnBrk="1" hangingPunct="1"/>
            <a:r>
              <a:rPr lang="en-GB" sz="3600" dirty="0">
                <a:latin typeface="+mj-lt"/>
              </a:rPr>
              <a:t>Evidence to support anthropomorphism</a:t>
            </a:r>
          </a:p>
        </p:txBody>
      </p:sp>
      <p:sp>
        <p:nvSpPr>
          <p:cNvPr id="72709" name="Rectangle 3"/>
          <p:cNvSpPr>
            <a:spLocks noGrp="1" noChangeArrowheads="1"/>
          </p:cNvSpPr>
          <p:nvPr>
            <p:ph type="body" idx="4294967295"/>
          </p:nvPr>
        </p:nvSpPr>
        <p:spPr>
          <a:xfrm>
            <a:off x="685800" y="1556792"/>
            <a:ext cx="7772400" cy="4920208"/>
          </a:xfrm>
        </p:spPr>
        <p:txBody>
          <a:bodyPr>
            <a:normAutofit/>
          </a:bodyPr>
          <a:lstStyle/>
          <a:p>
            <a:pPr eaLnBrk="1" hangingPunct="1"/>
            <a:r>
              <a:rPr lang="en-GB" sz="2800" dirty="0">
                <a:latin typeface="+mn-lt"/>
              </a:rPr>
              <a:t>Reeves and Naas (1996) found that computers that flatter and praise users in education software programs -&gt; positive impact on them</a:t>
            </a:r>
          </a:p>
          <a:p>
            <a:pPr eaLnBrk="1" hangingPunct="1"/>
            <a:endParaRPr lang="en-GB" sz="900" dirty="0">
              <a:latin typeface="+mn-lt"/>
            </a:endParaRPr>
          </a:p>
          <a:p>
            <a:pPr eaLnBrk="1" hangingPunct="1">
              <a:buFontTx/>
              <a:buNone/>
            </a:pPr>
            <a:r>
              <a:rPr lang="ja-JP" altLang="en-GB" sz="2800" i="1" dirty="0">
                <a:latin typeface="+mn-lt"/>
              </a:rPr>
              <a:t>“</a:t>
            </a:r>
            <a:r>
              <a:rPr lang="en-GB" sz="2800" i="1" dirty="0">
                <a:latin typeface="+mn-lt"/>
              </a:rPr>
              <a:t>Your question makes an important and useful distinction. Great job!</a:t>
            </a:r>
            <a:r>
              <a:rPr lang="ja-JP" altLang="en-GB" sz="2800" i="1" dirty="0">
                <a:latin typeface="+mn-lt"/>
              </a:rPr>
              <a:t>”</a:t>
            </a:r>
            <a:endParaRPr lang="en-GB" sz="2800" i="1" dirty="0">
              <a:latin typeface="+mn-lt"/>
            </a:endParaRPr>
          </a:p>
          <a:p>
            <a:pPr eaLnBrk="1" hangingPunct="1"/>
            <a:endParaRPr lang="en-GB" sz="900" dirty="0">
              <a:latin typeface="+mn-lt"/>
            </a:endParaRPr>
          </a:p>
          <a:p>
            <a:pPr eaLnBrk="1" hangingPunct="1"/>
            <a:r>
              <a:rPr lang="en-GB" sz="2800" dirty="0">
                <a:latin typeface="+mn-lt"/>
              </a:rPr>
              <a:t>Students were more willing to continue with exercises with this kind of feedback</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t>42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76083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Title 1"/>
          <p:cNvSpPr>
            <a:spLocks noGrp="1"/>
          </p:cNvSpPr>
          <p:nvPr>
            <p:ph type="title" idx="4294967295"/>
          </p:nvPr>
        </p:nvSpPr>
        <p:spPr/>
        <p:txBody>
          <a:bodyPr/>
          <a:lstStyle/>
          <a:p>
            <a:pPr eaLnBrk="1" hangingPunct="1"/>
            <a:r>
              <a:rPr lang="en-GB" dirty="0">
                <a:latin typeface="+mj-lt"/>
              </a:rPr>
              <a:t>Robot-like or cuddly?</a:t>
            </a:r>
          </a:p>
        </p:txBody>
      </p:sp>
      <p:sp>
        <p:nvSpPr>
          <p:cNvPr id="89095" name="Content Placeholder 2"/>
          <p:cNvSpPr>
            <a:spLocks noGrp="1"/>
          </p:cNvSpPr>
          <p:nvPr>
            <p:ph idx="4294967295"/>
          </p:nvPr>
        </p:nvSpPr>
        <p:spPr/>
        <p:txBody>
          <a:bodyPr/>
          <a:lstStyle/>
          <a:p>
            <a:pPr marL="0" indent="0" algn="ctr" eaLnBrk="1" hangingPunct="1">
              <a:buNone/>
            </a:pPr>
            <a:r>
              <a:rPr lang="en-GB" dirty="0">
                <a:latin typeface="+mj-lt"/>
              </a:rPr>
              <a:t>Which do you prefer and why?</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pic>
        <p:nvPicPr>
          <p:cNvPr id="4" name="Picture 3"/>
          <p:cNvPicPr>
            <a:picLocks noChangeAspect="1"/>
          </p:cNvPicPr>
          <p:nvPr/>
        </p:nvPicPr>
        <p:blipFill>
          <a:blip r:embed="rId3"/>
          <a:stretch>
            <a:fillRect/>
          </a:stretch>
        </p:blipFill>
        <p:spPr>
          <a:xfrm>
            <a:off x="986979" y="2564904"/>
            <a:ext cx="7170042" cy="3193380"/>
          </a:xfrm>
          <a:prstGeom prst="rect">
            <a:avLst/>
          </a:prstGeom>
        </p:spPr>
      </p:pic>
      <p:sp>
        <p:nvSpPr>
          <p:cNvPr id="5" name="TextBox 4"/>
          <p:cNvSpPr txBox="1"/>
          <p:nvPr/>
        </p:nvSpPr>
        <p:spPr>
          <a:xfrm>
            <a:off x="2801034" y="5503319"/>
            <a:ext cx="646331" cy="369332"/>
          </a:xfrm>
          <a:prstGeom prst="rect">
            <a:avLst/>
          </a:prstGeom>
          <a:noFill/>
        </p:spPr>
        <p:txBody>
          <a:bodyPr wrap="none" rtlCol="0">
            <a:spAutoFit/>
          </a:bodyPr>
          <a:lstStyle/>
          <a:p>
            <a:r>
              <a:rPr lang="en-US" dirty="0" err="1"/>
              <a:t>Aibo</a:t>
            </a:r>
            <a:endParaRPr lang="en-US" dirty="0"/>
          </a:p>
        </p:txBody>
      </p:sp>
      <p:sp>
        <p:nvSpPr>
          <p:cNvPr id="10" name="TextBox 9"/>
          <p:cNvSpPr txBox="1"/>
          <p:nvPr/>
        </p:nvSpPr>
        <p:spPr>
          <a:xfrm>
            <a:off x="6483571" y="5503319"/>
            <a:ext cx="3808040" cy="369332"/>
          </a:xfrm>
          <a:prstGeom prst="rect">
            <a:avLst/>
          </a:prstGeom>
          <a:noFill/>
        </p:spPr>
        <p:txBody>
          <a:bodyPr wrap="square" rtlCol="0">
            <a:spAutoFit/>
          </a:bodyPr>
          <a:lstStyle/>
          <a:p>
            <a:r>
              <a:rPr lang="en-US" dirty="0"/>
              <a:t>The Haptic Creature</a:t>
            </a:r>
          </a:p>
        </p:txBody>
      </p:sp>
    </p:spTree>
    <p:extLst>
      <p:ext uri="{BB962C8B-B14F-4D97-AF65-F5344CB8AC3E}">
        <p14:creationId xmlns:p14="http://schemas.microsoft.com/office/powerpoint/2010/main" val="2312229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40869"/>
            <a:ext cx="8229600" cy="1143000"/>
          </a:xfrm>
        </p:spPr>
        <p:txBody>
          <a:bodyPr>
            <a:normAutofit fontScale="90000"/>
          </a:bodyPr>
          <a:lstStyle/>
          <a:p>
            <a:r>
              <a:rPr lang="en-US" dirty="0">
                <a:latin typeface="+mj-lt"/>
              </a:rPr>
              <a:t>Is it OK for senior people to develop an emotional attachment with the robot Zora? </a:t>
            </a:r>
          </a:p>
        </p:txBody>
      </p:sp>
      <p:pic>
        <p:nvPicPr>
          <p:cNvPr id="6" name="Content Placeholder 5"/>
          <p:cNvPicPr>
            <a:picLocks noGrp="1" noChangeAspect="1"/>
          </p:cNvPicPr>
          <p:nvPr>
            <p:ph idx="1"/>
          </p:nvPr>
        </p:nvPicPr>
        <p:blipFill>
          <a:blip r:embed="rId2"/>
          <a:stretch>
            <a:fillRect/>
          </a:stretch>
        </p:blipFill>
        <p:spPr>
          <a:xfrm>
            <a:off x="2843808" y="2307736"/>
            <a:ext cx="4101554" cy="3586475"/>
          </a:xfrm>
          <a:prstGeom prst="rect">
            <a:avLst/>
          </a:prstGeom>
        </p:spPr>
      </p:pic>
      <p:sp>
        <p:nvSpPr>
          <p:cNvPr id="2" name="Footer Placeholder 1"/>
          <p:cNvSpPr>
            <a:spLocks noGrp="1"/>
          </p:cNvSpPr>
          <p:nvPr>
            <p:ph type="ftr" sz="quarter" idx="11"/>
          </p:nvPr>
        </p:nvSpPr>
        <p:spPr/>
        <p:txBody>
          <a:bodyPr/>
          <a:lstStyle/>
          <a:p>
            <a:r>
              <a:rPr lang="en-GB"/>
              <a:t>www.id-book.com</a:t>
            </a:r>
          </a:p>
        </p:txBody>
      </p:sp>
      <p:sp>
        <p:nvSpPr>
          <p:cNvPr id="3" name="Slide Number Placeholder 2"/>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1971186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idx="4294967295"/>
          </p:nvPr>
        </p:nvSpPr>
        <p:spPr>
          <a:xfrm>
            <a:off x="683568" y="260648"/>
            <a:ext cx="7772400" cy="815752"/>
          </a:xfrm>
        </p:spPr>
        <p:txBody>
          <a:bodyPr/>
          <a:lstStyle/>
          <a:p>
            <a:pPr eaLnBrk="1" hangingPunct="1"/>
            <a:r>
              <a:rPr lang="en-GB" dirty="0">
                <a:latin typeface="+mj-lt"/>
              </a:rPr>
              <a:t>Summary</a:t>
            </a:r>
          </a:p>
        </p:txBody>
      </p:sp>
      <p:sp>
        <p:nvSpPr>
          <p:cNvPr id="101381" name="Rectangle 3"/>
          <p:cNvSpPr>
            <a:spLocks noGrp="1" noChangeArrowheads="1"/>
          </p:cNvSpPr>
          <p:nvPr>
            <p:ph type="body" idx="4294967295"/>
          </p:nvPr>
        </p:nvSpPr>
        <p:spPr>
          <a:xfrm>
            <a:off x="683568" y="1124087"/>
            <a:ext cx="7772400" cy="5184576"/>
          </a:xfrm>
        </p:spPr>
        <p:txBody>
          <a:bodyPr>
            <a:normAutofit fontScale="25000" lnSpcReduction="20000"/>
          </a:bodyPr>
          <a:lstStyle/>
          <a:p>
            <a:r>
              <a:rPr lang="en-US" sz="8000" dirty="0">
                <a:latin typeface="+mn-lt"/>
              </a:rPr>
              <a:t>Emotional aspects of interaction design are concerned with how to facilitate certain states (e.g. pleasure) or avoid reactions (e.g. frustration)</a:t>
            </a:r>
          </a:p>
          <a:p>
            <a:pPr lvl="0"/>
            <a:r>
              <a:rPr lang="en-US" sz="8000" dirty="0">
                <a:latin typeface="+mn-lt"/>
              </a:rPr>
              <a:t>Well-designed interfaces can elicit good feelings in people</a:t>
            </a:r>
            <a:endParaRPr lang="en-GB" sz="8000" dirty="0">
              <a:latin typeface="+mn-lt"/>
            </a:endParaRPr>
          </a:p>
          <a:p>
            <a:pPr lvl="0"/>
            <a:r>
              <a:rPr lang="en-US" sz="8000" dirty="0">
                <a:latin typeface="+mn-lt"/>
              </a:rPr>
              <a:t>Aesthetically pleasing interfaces can be a pleasure to use</a:t>
            </a:r>
            <a:endParaRPr lang="en-GB" sz="8000" dirty="0">
              <a:latin typeface="+mn-lt"/>
            </a:endParaRPr>
          </a:p>
          <a:p>
            <a:pPr lvl="0"/>
            <a:r>
              <a:rPr lang="en-US" sz="8000" dirty="0">
                <a:latin typeface="+mn-lt"/>
              </a:rPr>
              <a:t>Expressive interfaces can provide reassuring feedback to users</a:t>
            </a:r>
          </a:p>
          <a:p>
            <a:pPr lvl="0"/>
            <a:r>
              <a:rPr lang="en-US" sz="8000" dirty="0">
                <a:latin typeface="+mn-lt"/>
              </a:rPr>
              <a:t>Badly designed interfaces make people frustrated, annoyed, or angry</a:t>
            </a:r>
            <a:endParaRPr lang="en-GB" sz="8000" dirty="0">
              <a:latin typeface="+mn-lt"/>
            </a:endParaRPr>
          </a:p>
          <a:p>
            <a:pPr lvl="0"/>
            <a:r>
              <a:rPr lang="en-US" sz="8000" dirty="0">
                <a:latin typeface="+mn-lt"/>
              </a:rPr>
              <a:t>Emotional AI and affective computing use AI and sensor technology for detecting people’s emotions through analyzing their facial expressions and conversations</a:t>
            </a:r>
            <a:endParaRPr lang="en-GB" sz="8000" dirty="0">
              <a:latin typeface="+mn-lt"/>
            </a:endParaRPr>
          </a:p>
          <a:p>
            <a:pPr lvl="0"/>
            <a:r>
              <a:rPr lang="en-US" sz="8000" dirty="0">
                <a:latin typeface="+mn-lt"/>
              </a:rPr>
              <a:t>Emotional technologies can be designed to persuade people to change their behaviors</a:t>
            </a:r>
          </a:p>
          <a:p>
            <a:pPr lvl="0"/>
            <a:r>
              <a:rPr lang="en-US" sz="8000" dirty="0">
                <a:latin typeface="+mn-lt"/>
              </a:rPr>
              <a:t>Anthropomorphism is the attribution of human qualities to objects</a:t>
            </a:r>
            <a:endParaRPr lang="en-GB" sz="8000" dirty="0">
              <a:latin typeface="+mn-lt"/>
            </a:endParaRPr>
          </a:p>
          <a:p>
            <a:pPr lvl="0"/>
            <a:r>
              <a:rPr lang="en-US" sz="8000" dirty="0">
                <a:latin typeface="+mn-lt"/>
              </a:rPr>
              <a:t>Increasingly robots </a:t>
            </a:r>
            <a:r>
              <a:rPr lang="en-GB" sz="8000" dirty="0">
                <a:latin typeface="+mn-lt"/>
              </a:rPr>
              <a:t>are being used as companions in the home</a:t>
            </a:r>
          </a:p>
          <a:p>
            <a:pPr eaLnBrk="1" hangingPunct="1">
              <a:lnSpc>
                <a:spcPct val="90000"/>
              </a:lnSpc>
            </a:pPr>
            <a:endParaRPr lang="en-GB" sz="1800" dirty="0">
              <a:latin typeface="Liberation Sans"/>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488700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itle 1"/>
          <p:cNvSpPr>
            <a:spLocks noGrp="1"/>
          </p:cNvSpPr>
          <p:nvPr>
            <p:ph type="title" idx="4294967295"/>
          </p:nvPr>
        </p:nvSpPr>
        <p:spPr/>
        <p:txBody>
          <a:bodyPr/>
          <a:lstStyle/>
          <a:p>
            <a:pPr eaLnBrk="1" hangingPunct="1"/>
            <a:r>
              <a:rPr lang="en-GB" dirty="0">
                <a:latin typeface="+mj-lt"/>
              </a:rPr>
              <a:t>Activity</a:t>
            </a:r>
          </a:p>
        </p:txBody>
      </p:sp>
      <p:sp>
        <p:nvSpPr>
          <p:cNvPr id="23557" name="Content Placeholder 2"/>
          <p:cNvSpPr>
            <a:spLocks noGrp="1"/>
          </p:cNvSpPr>
          <p:nvPr>
            <p:ph idx="4294967295"/>
          </p:nvPr>
        </p:nvSpPr>
        <p:spPr/>
        <p:txBody>
          <a:bodyPr>
            <a:normAutofit/>
          </a:bodyPr>
          <a:lstStyle/>
          <a:p>
            <a:pPr eaLnBrk="1" hangingPunct="1"/>
            <a:r>
              <a:rPr lang="en-GB" dirty="0">
                <a:latin typeface="+mj-lt"/>
              </a:rPr>
              <a:t>Try to remember the emotions you went through when buying a big ticket item online (e.g. a fridge, a vacation, a computer)</a:t>
            </a:r>
          </a:p>
          <a:p>
            <a:pPr eaLnBrk="1" hangingPunct="1"/>
            <a:endParaRPr lang="en-GB" sz="1400" dirty="0">
              <a:latin typeface="+mj-lt"/>
            </a:endParaRPr>
          </a:p>
          <a:p>
            <a:pPr eaLnBrk="1" hangingPunct="1"/>
            <a:r>
              <a:rPr lang="en-GB" dirty="0">
                <a:latin typeface="+mj-lt"/>
              </a:rPr>
              <a:t>How many different emotions did you go through?</a:t>
            </a:r>
          </a:p>
          <a:p>
            <a:pPr marL="0" indent="0" eaLnBrk="1" hangingPunct="1">
              <a:buNone/>
            </a:pPr>
            <a:endParaRPr lang="en-GB" dirty="0">
              <a:latin typeface="Liberation Sans"/>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4339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656" y="342107"/>
            <a:ext cx="9011344" cy="1143000"/>
          </a:xfrm>
        </p:spPr>
        <p:txBody>
          <a:bodyPr>
            <a:normAutofit fontScale="90000"/>
          </a:bodyPr>
          <a:lstStyle/>
          <a:p>
            <a:r>
              <a:rPr lang="en-US" dirty="0">
                <a:latin typeface="+mj-lt"/>
              </a:rPr>
              <a:t>Why has this simple way of obtaining visitor feedback been so effective?</a:t>
            </a:r>
          </a:p>
        </p:txBody>
      </p:sp>
      <p:pic>
        <p:nvPicPr>
          <p:cNvPr id="7" name="Content Placeholder 6"/>
          <p:cNvPicPr>
            <a:picLocks noGrp="1" noChangeAspect="1"/>
          </p:cNvPicPr>
          <p:nvPr>
            <p:ph idx="1"/>
          </p:nvPr>
        </p:nvPicPr>
        <p:blipFill>
          <a:blip r:embed="rId2"/>
          <a:stretch>
            <a:fillRect/>
          </a:stretch>
        </p:blipFill>
        <p:spPr>
          <a:xfrm>
            <a:off x="1970559" y="1972789"/>
            <a:ext cx="5202882" cy="3895878"/>
          </a:xfrm>
          <a:prstGeom prst="rect">
            <a:avLst/>
          </a:prstGeom>
        </p:spPr>
      </p:pic>
      <p:sp>
        <p:nvSpPr>
          <p:cNvPr id="2" name="Footer Placeholder 1"/>
          <p:cNvSpPr>
            <a:spLocks noGrp="1"/>
          </p:cNvSpPr>
          <p:nvPr>
            <p:ph type="ftr" sz="quarter" idx="11"/>
          </p:nvPr>
        </p:nvSpPr>
        <p:spPr/>
        <p:txBody>
          <a:bodyPr/>
          <a:lstStyle/>
          <a:p>
            <a:r>
              <a:rPr lang="en-GB"/>
              <a:t>www.id-book.com</a:t>
            </a:r>
          </a:p>
        </p:txBody>
      </p:sp>
      <p:sp>
        <p:nvSpPr>
          <p:cNvPr id="3" name="Slide Number Placeholder 2"/>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2123797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Pulling at the heart strings with emotive message</a:t>
            </a:r>
          </a:p>
        </p:txBody>
      </p:sp>
      <p:pic>
        <p:nvPicPr>
          <p:cNvPr id="7" name="Content Placeholder 6"/>
          <p:cNvPicPr>
            <a:picLocks noGrp="1" noChangeAspect="1"/>
          </p:cNvPicPr>
          <p:nvPr>
            <p:ph idx="1"/>
          </p:nvPr>
        </p:nvPicPr>
        <p:blipFill>
          <a:blip r:embed="rId2"/>
          <a:stretch>
            <a:fillRect/>
          </a:stretch>
        </p:blipFill>
        <p:spPr>
          <a:xfrm>
            <a:off x="1115616" y="1988840"/>
            <a:ext cx="7234298" cy="4112443"/>
          </a:xfrm>
          <a:prstGeom prst="rect">
            <a:avLst/>
          </a:prstGeom>
        </p:spPr>
      </p:pic>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136852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 y="342107"/>
            <a:ext cx="9227368" cy="1143000"/>
          </a:xfrm>
        </p:spPr>
        <p:txBody>
          <a:bodyPr>
            <a:normAutofit fontScale="90000"/>
          </a:bodyPr>
          <a:lstStyle/>
          <a:p>
            <a:r>
              <a:rPr lang="en-US" dirty="0">
                <a:latin typeface="+mj-lt"/>
              </a:rPr>
              <a:t>How easy is it to design an interface to match or change how we are feeling?</a:t>
            </a:r>
          </a:p>
        </p:txBody>
      </p:sp>
      <p:sp>
        <p:nvSpPr>
          <p:cNvPr id="3" name="Content Placeholder 2"/>
          <p:cNvSpPr>
            <a:spLocks noGrp="1"/>
          </p:cNvSpPr>
          <p:nvPr>
            <p:ph idx="1"/>
          </p:nvPr>
        </p:nvSpPr>
        <p:spPr/>
        <p:txBody>
          <a:bodyPr>
            <a:normAutofit fontScale="85000" lnSpcReduction="10000"/>
          </a:bodyPr>
          <a:lstStyle/>
          <a:p>
            <a:r>
              <a:rPr lang="en-US" dirty="0">
                <a:latin typeface="+mn-lt"/>
              </a:rPr>
              <a:t>Should an interface be designed to improve how we feel?</a:t>
            </a:r>
          </a:p>
          <a:p>
            <a:pPr lvl="1"/>
            <a:r>
              <a:rPr lang="en-US" dirty="0">
                <a:latin typeface="+mn-lt"/>
              </a:rPr>
              <a:t>If so how?</a:t>
            </a:r>
          </a:p>
          <a:p>
            <a:r>
              <a:rPr lang="en-US" dirty="0">
                <a:latin typeface="+mn-lt"/>
              </a:rPr>
              <a:t>Our moods and feelings are continuously changing</a:t>
            </a:r>
          </a:p>
          <a:p>
            <a:pPr lvl="1"/>
            <a:r>
              <a:rPr lang="en-US" dirty="0">
                <a:latin typeface="+mn-lt"/>
              </a:rPr>
              <a:t>How does the interface keep track and know when to do something?</a:t>
            </a:r>
          </a:p>
          <a:p>
            <a:r>
              <a:rPr lang="en-US" dirty="0">
                <a:latin typeface="+mn-lt"/>
              </a:rPr>
              <a:t>What moods match which kinds of interfaces?</a:t>
            </a:r>
          </a:p>
          <a:p>
            <a:r>
              <a:rPr lang="en-US" dirty="0">
                <a:latin typeface="+mn-lt"/>
              </a:rPr>
              <a:t>How would you design an interface for when someone is happy, angry, sad, bored, </a:t>
            </a:r>
            <a:r>
              <a:rPr lang="en-US" dirty="0" err="1">
                <a:latin typeface="+mn-lt"/>
              </a:rPr>
              <a:t>focussed</a:t>
            </a:r>
            <a:r>
              <a:rPr lang="en-US" dirty="0">
                <a:latin typeface="+mn-lt"/>
              </a:rPr>
              <a:t>?</a:t>
            </a:r>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138229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How do emotions affect behavior and behavior emotions?</a:t>
            </a:r>
          </a:p>
        </p:txBody>
      </p:sp>
      <p:sp>
        <p:nvSpPr>
          <p:cNvPr id="3" name="Content Placeholder 2"/>
          <p:cNvSpPr>
            <a:spLocks noGrp="1"/>
          </p:cNvSpPr>
          <p:nvPr>
            <p:ph idx="1"/>
          </p:nvPr>
        </p:nvSpPr>
        <p:spPr/>
        <p:txBody>
          <a:bodyPr>
            <a:normAutofit fontScale="85000" lnSpcReduction="20000"/>
          </a:bodyPr>
          <a:lstStyle/>
          <a:p>
            <a:r>
              <a:rPr lang="en-US" dirty="0">
                <a:latin typeface="+mj-lt"/>
              </a:rPr>
              <a:t>Examine how people express themselves and read each other (emotional intelligence)</a:t>
            </a:r>
          </a:p>
          <a:p>
            <a:pPr lvl="1"/>
            <a:r>
              <a:rPr lang="en-US" sz="2000" dirty="0">
                <a:latin typeface="+mj-lt"/>
              </a:rPr>
              <a:t>understand relationship between facial expressions, body language, gestures and tone of voice, e.g.</a:t>
            </a:r>
          </a:p>
          <a:p>
            <a:pPr lvl="1"/>
            <a:r>
              <a:rPr lang="en-US" sz="2000" dirty="0">
                <a:latin typeface="+mj-lt"/>
              </a:rPr>
              <a:t>when people are happy they laugh and relax body posture</a:t>
            </a:r>
          </a:p>
          <a:p>
            <a:pPr lvl="1"/>
            <a:r>
              <a:rPr lang="en-US" sz="2000" dirty="0">
                <a:latin typeface="+mj-lt"/>
              </a:rPr>
              <a:t>when they are angry they screw up their face</a:t>
            </a:r>
            <a:endParaRPr lang="en-US" sz="2400" dirty="0">
              <a:latin typeface="+mj-lt"/>
            </a:endParaRPr>
          </a:p>
          <a:p>
            <a:r>
              <a:rPr lang="en-US" dirty="0">
                <a:latin typeface="+mj-lt"/>
              </a:rPr>
              <a:t>Does being angry make you concentrate better or more distracted?</a:t>
            </a:r>
          </a:p>
          <a:p>
            <a:r>
              <a:rPr lang="en-US" dirty="0">
                <a:latin typeface="+mj-lt"/>
              </a:rPr>
              <a:t>When you are happy do you take more risks such as spend more money or buy more?</a:t>
            </a:r>
          </a:p>
          <a:p>
            <a:r>
              <a:rPr lang="en-US" dirty="0" err="1">
                <a:latin typeface="+mj-lt"/>
              </a:rPr>
              <a:t>Baumeister</a:t>
            </a:r>
            <a:r>
              <a:rPr lang="en-US" dirty="0">
                <a:latin typeface="+mj-lt"/>
              </a:rPr>
              <a:t> et al (2007) argue the relationship is more complex than a single cause-and-effect model</a:t>
            </a:r>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849148706"/>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08E00"/>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7020</TotalTime>
  <Words>3216</Words>
  <Application>Microsoft Office PowerPoint</Application>
  <PresentationFormat>On-screen Show (4:3)</PresentationFormat>
  <Paragraphs>380</Paragraphs>
  <Slides>45</Slides>
  <Notes>26</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PowerPoint Presentation</vt:lpstr>
      <vt:lpstr>Overview</vt:lpstr>
      <vt:lpstr>Emotions and the user experience</vt:lpstr>
      <vt:lpstr>Emotional interaction</vt:lpstr>
      <vt:lpstr>Activity</vt:lpstr>
      <vt:lpstr>Why has this simple way of obtaining visitor feedback been so effective?</vt:lpstr>
      <vt:lpstr>Pulling at the heart strings with emotive message</vt:lpstr>
      <vt:lpstr>How easy is it to design an interface to match or change how we are feeling?</vt:lpstr>
      <vt:lpstr>How do emotions affect behavior and behavior emotions?</vt:lpstr>
      <vt:lpstr>Automatic (affect) versus conscious emotions</vt:lpstr>
      <vt:lpstr>Ortony et al (2005) model of emotional design</vt:lpstr>
      <vt:lpstr>Claims from model</vt:lpstr>
      <vt:lpstr>Designing with the three levels in mind</vt:lpstr>
      <vt:lpstr>Analyzing a swatch watch design using the model </vt:lpstr>
      <vt:lpstr>Expressive interfaces</vt:lpstr>
      <vt:lpstr>The appearance of an interface</vt:lpstr>
      <vt:lpstr>The design of thermostats</vt:lpstr>
      <vt:lpstr>Annoying interfaces</vt:lpstr>
      <vt:lpstr>At home with Bob</vt:lpstr>
      <vt:lpstr>Microsoft’s Clippy and IKEA’s Anna</vt:lpstr>
      <vt:lpstr>Frustrating interfaces</vt:lpstr>
      <vt:lpstr>Error messages</vt:lpstr>
      <vt:lpstr>A friendly cute image instead of the impersonal 404 error message</vt:lpstr>
      <vt:lpstr>Dilemma: Should computers say they’re sorry?</vt:lpstr>
      <vt:lpstr>Dilemma: Should Voice assistants teach kids good manners?</vt:lpstr>
      <vt:lpstr>Affective Computing and Emotional AI</vt:lpstr>
      <vt:lpstr>Techniques used</vt:lpstr>
      <vt:lpstr>Classification of emotions</vt:lpstr>
      <vt:lpstr>Facial coding using Affdex software</vt:lpstr>
      <vt:lpstr>How is this emotional data used?</vt:lpstr>
      <vt:lpstr>Indirect emotion detection</vt:lpstr>
      <vt:lpstr>Persuasive technologies and behavioral change</vt:lpstr>
      <vt:lpstr>Nintendo’s Pocket Pikachu</vt:lpstr>
      <vt:lpstr>How effective?</vt:lpstr>
      <vt:lpstr>Tracking devices</vt:lpstr>
      <vt:lpstr>Sustainable HCI</vt:lpstr>
      <vt:lpstr>The Tidy Street project</vt:lpstr>
      <vt:lpstr>Phishing scams</vt:lpstr>
      <vt:lpstr>Anthropomorphism</vt:lpstr>
      <vt:lpstr>Which message you prefer?</vt:lpstr>
      <vt:lpstr>Which do you prefer? </vt:lpstr>
      <vt:lpstr>Evidence to support anthropomorphism</vt:lpstr>
      <vt:lpstr>Robot-like or cuddly?</vt:lpstr>
      <vt:lpstr>Is it OK for senior people to develop an emotional attachment with the robot Zora? </vt:lpstr>
      <vt:lpstr>Summary</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Rogers, Yvonne</cp:lastModifiedBy>
  <cp:revision>64</cp:revision>
  <dcterms:created xsi:type="dcterms:W3CDTF">2015-01-06T09:40:09Z</dcterms:created>
  <dcterms:modified xsi:type="dcterms:W3CDTF">2021-12-17T14:37:34Z</dcterms:modified>
</cp:coreProperties>
</file>